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3"/>
  </p:notesMasterIdLst>
  <p:handoutMasterIdLst>
    <p:handoutMasterId r:id="rId24"/>
  </p:handoutMasterIdLst>
  <p:sldIdLst>
    <p:sldId id="372" r:id="rId2"/>
    <p:sldId id="463" r:id="rId3"/>
    <p:sldId id="466" r:id="rId4"/>
    <p:sldId id="467" r:id="rId5"/>
    <p:sldId id="468" r:id="rId6"/>
    <p:sldId id="469" r:id="rId7"/>
    <p:sldId id="471" r:id="rId8"/>
    <p:sldId id="470" r:id="rId9"/>
    <p:sldId id="472" r:id="rId10"/>
    <p:sldId id="473" r:id="rId11"/>
    <p:sldId id="454" r:id="rId12"/>
    <p:sldId id="475" r:id="rId13"/>
    <p:sldId id="474" r:id="rId14"/>
    <p:sldId id="445" r:id="rId15"/>
    <p:sldId id="450" r:id="rId16"/>
    <p:sldId id="308" r:id="rId17"/>
    <p:sldId id="309" r:id="rId18"/>
    <p:sldId id="310" r:id="rId19"/>
    <p:sldId id="476" r:id="rId20"/>
    <p:sldId id="478" r:id="rId21"/>
    <p:sldId id="479" r:id="rId22"/>
  </p:sldIdLst>
  <p:sldSz cx="9144000" cy="6858000" type="screen4x3"/>
  <p:notesSz cx="6858000" cy="9144000"/>
  <p:defaultTextStyle>
    <a:defPPr>
      <a:defRPr lang="ru-RU"/>
    </a:defPPr>
    <a:lvl1pPr algn="ctr" rtl="0" eaLnBrk="0" fontAlgn="base" hangingPunct="0">
      <a:spcBef>
        <a:spcPct val="0"/>
      </a:spcBef>
      <a:spcAft>
        <a:spcPct val="0"/>
      </a:spcAft>
      <a:defRPr sz="4000" kern="1200">
        <a:solidFill>
          <a:schemeClr val="tx1"/>
        </a:solidFill>
        <a:latin typeface="Calibri" pitchFamily="34" charset="0"/>
        <a:ea typeface="+mn-ea"/>
        <a:cs typeface="+mn-cs"/>
      </a:defRPr>
    </a:lvl1pPr>
    <a:lvl2pPr marL="457200" algn="ctr" rtl="0" eaLnBrk="0" fontAlgn="base" hangingPunct="0">
      <a:spcBef>
        <a:spcPct val="0"/>
      </a:spcBef>
      <a:spcAft>
        <a:spcPct val="0"/>
      </a:spcAft>
      <a:defRPr sz="4000" kern="1200">
        <a:solidFill>
          <a:schemeClr val="tx1"/>
        </a:solidFill>
        <a:latin typeface="Calibri" pitchFamily="34" charset="0"/>
        <a:ea typeface="+mn-ea"/>
        <a:cs typeface="+mn-cs"/>
      </a:defRPr>
    </a:lvl2pPr>
    <a:lvl3pPr marL="914400" algn="ctr" rtl="0" eaLnBrk="0" fontAlgn="base" hangingPunct="0">
      <a:spcBef>
        <a:spcPct val="0"/>
      </a:spcBef>
      <a:spcAft>
        <a:spcPct val="0"/>
      </a:spcAft>
      <a:defRPr sz="4000" kern="1200">
        <a:solidFill>
          <a:schemeClr val="tx1"/>
        </a:solidFill>
        <a:latin typeface="Calibri" pitchFamily="34" charset="0"/>
        <a:ea typeface="+mn-ea"/>
        <a:cs typeface="+mn-cs"/>
      </a:defRPr>
    </a:lvl3pPr>
    <a:lvl4pPr marL="1371600" algn="ctr" rtl="0" eaLnBrk="0" fontAlgn="base" hangingPunct="0">
      <a:spcBef>
        <a:spcPct val="0"/>
      </a:spcBef>
      <a:spcAft>
        <a:spcPct val="0"/>
      </a:spcAft>
      <a:defRPr sz="4000" kern="1200">
        <a:solidFill>
          <a:schemeClr val="tx1"/>
        </a:solidFill>
        <a:latin typeface="Calibri" pitchFamily="34" charset="0"/>
        <a:ea typeface="+mn-ea"/>
        <a:cs typeface="+mn-cs"/>
      </a:defRPr>
    </a:lvl4pPr>
    <a:lvl5pPr marL="1828800" algn="ctr" rtl="0" eaLnBrk="0" fontAlgn="base" hangingPunct="0">
      <a:spcBef>
        <a:spcPct val="0"/>
      </a:spcBef>
      <a:spcAft>
        <a:spcPct val="0"/>
      </a:spcAft>
      <a:defRPr sz="4000" kern="1200">
        <a:solidFill>
          <a:schemeClr val="tx1"/>
        </a:solidFill>
        <a:latin typeface="Calibri" pitchFamily="34" charset="0"/>
        <a:ea typeface="+mn-ea"/>
        <a:cs typeface="+mn-cs"/>
      </a:defRPr>
    </a:lvl5pPr>
    <a:lvl6pPr marL="2286000" algn="l" defTabSz="914400" rtl="0" eaLnBrk="1" latinLnBrk="0" hangingPunct="1">
      <a:defRPr sz="4000" kern="1200">
        <a:solidFill>
          <a:schemeClr val="tx1"/>
        </a:solidFill>
        <a:latin typeface="Calibri" pitchFamily="34" charset="0"/>
        <a:ea typeface="+mn-ea"/>
        <a:cs typeface="+mn-cs"/>
      </a:defRPr>
    </a:lvl6pPr>
    <a:lvl7pPr marL="2743200" algn="l" defTabSz="914400" rtl="0" eaLnBrk="1" latinLnBrk="0" hangingPunct="1">
      <a:defRPr sz="4000" kern="1200">
        <a:solidFill>
          <a:schemeClr val="tx1"/>
        </a:solidFill>
        <a:latin typeface="Calibri" pitchFamily="34" charset="0"/>
        <a:ea typeface="+mn-ea"/>
        <a:cs typeface="+mn-cs"/>
      </a:defRPr>
    </a:lvl7pPr>
    <a:lvl8pPr marL="3200400" algn="l" defTabSz="914400" rtl="0" eaLnBrk="1" latinLnBrk="0" hangingPunct="1">
      <a:defRPr sz="4000" kern="1200">
        <a:solidFill>
          <a:schemeClr val="tx1"/>
        </a:solidFill>
        <a:latin typeface="Calibri" pitchFamily="34" charset="0"/>
        <a:ea typeface="+mn-ea"/>
        <a:cs typeface="+mn-cs"/>
      </a:defRPr>
    </a:lvl8pPr>
    <a:lvl9pPr marL="3657600" algn="l" defTabSz="914400" rtl="0" eaLnBrk="1" latinLnBrk="0" hangingPunct="1">
      <a:defRPr sz="4000"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15">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177242"/>
    <a:srgbClr val="003D96"/>
    <a:srgbClr val="FF0000"/>
    <a:srgbClr val="8A2312"/>
    <a:srgbClr val="33CCFF"/>
    <a:srgbClr val="2E1476"/>
    <a:srgbClr val="83D8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25E5076-3810-47DD-B79F-674D7AD40C01}" styleName="Темный стиль 1 - акцент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21906" autoAdjust="0"/>
    <p:restoredTop sz="86713" autoAdjust="0"/>
  </p:normalViewPr>
  <p:slideViewPr>
    <p:cSldViewPr>
      <p:cViewPr varScale="1">
        <p:scale>
          <a:sx n="69" d="100"/>
          <a:sy n="69" d="100"/>
        </p:scale>
        <p:origin x="774" y="72"/>
      </p:cViewPr>
      <p:guideLst>
        <p:guide orient="horz" pos="2115"/>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78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6CE38DFC-33CE-49C7-B166-F61B98F0E428}" type="datetimeFigureOut">
              <a:rPr lang="ru-RU"/>
              <a:pPr>
                <a:defRPr/>
              </a:pPr>
              <a:t>29.05.2020</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1" hangingPunct="1">
              <a:defRPr sz="1200">
                <a:latin typeface="Arial" charset="0"/>
              </a:defRPr>
            </a:lvl1pPr>
          </a:lstStyle>
          <a:p>
            <a:pPr>
              <a:defRPr/>
            </a:pPr>
            <a:fld id="{F10453A2-B91A-449B-B02F-9C5749DAC533}" type="slidenum">
              <a:rPr lang="ru-RU"/>
              <a:pPr>
                <a:defRPr/>
              </a:pPr>
              <a:t>‹#›</a:t>
            </a:fld>
            <a:endParaRPr lang="ru-RU"/>
          </a:p>
        </p:txBody>
      </p:sp>
    </p:spTree>
    <p:extLst>
      <p:ext uri="{BB962C8B-B14F-4D97-AF65-F5344CB8AC3E}">
        <p14:creationId xmlns:p14="http://schemas.microsoft.com/office/powerpoint/2010/main" val="37708868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C77B22AE-5785-44CA-81AA-D34B97E9AF8B}" type="datetimeFigureOut">
              <a:rPr lang="ru-RU"/>
              <a:pPr>
                <a:defRPr/>
              </a:pPr>
              <a:t>29.05.2020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hangingPunct="1">
              <a:defRPr sz="1200">
                <a:latin typeface="Arial" charset="0"/>
              </a:defRPr>
            </a:lvl1pPr>
          </a:lstStyle>
          <a:p>
            <a:pPr>
              <a:defRPr/>
            </a:pPr>
            <a:fld id="{A545D7A2-6DA1-4F95-9B36-33B1166D1560}" type="slidenum">
              <a:rPr lang="ru-RU"/>
              <a:pPr>
                <a:defRPr/>
              </a:pPr>
              <a:t>‹#›</a:t>
            </a:fld>
            <a:endParaRPr lang="ru-RU"/>
          </a:p>
        </p:txBody>
      </p:sp>
    </p:spTree>
    <p:extLst>
      <p:ext uri="{BB962C8B-B14F-4D97-AF65-F5344CB8AC3E}">
        <p14:creationId xmlns:p14="http://schemas.microsoft.com/office/powerpoint/2010/main" val="30125405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650D3661-3886-4DBB-BB8A-D773E7779C80}" type="datetimeFigureOut">
              <a:rPr lang="ru-RU"/>
              <a:pPr>
                <a:defRPr/>
              </a:pPr>
              <a:t>29.05.2020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96C07E2-5E56-428A-9D1C-FA9E0DF62E95}" type="slidenum">
              <a:rPr lang="ru-RU"/>
              <a:pPr>
                <a:defRPr/>
              </a:pPr>
              <a:t>‹#›</a:t>
            </a:fld>
            <a:endParaRPr lang="ru-RU"/>
          </a:p>
        </p:txBody>
      </p:sp>
    </p:spTree>
    <p:extLst>
      <p:ext uri="{BB962C8B-B14F-4D97-AF65-F5344CB8AC3E}">
        <p14:creationId xmlns:p14="http://schemas.microsoft.com/office/powerpoint/2010/main" val="3796344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79D8298-96F6-4699-B6AF-D17CE2CBA4E4}" type="datetimeFigureOut">
              <a:rPr lang="ru-RU"/>
              <a:pPr>
                <a:defRPr/>
              </a:pPr>
              <a:t>29.05.2020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CC64043-B813-4892-8E6E-56A816754761}" type="slidenum">
              <a:rPr lang="ru-RU"/>
              <a:pPr>
                <a:defRPr/>
              </a:pPr>
              <a:t>‹#›</a:t>
            </a:fld>
            <a:endParaRPr lang="ru-RU"/>
          </a:p>
        </p:txBody>
      </p:sp>
    </p:spTree>
    <p:extLst>
      <p:ext uri="{BB962C8B-B14F-4D97-AF65-F5344CB8AC3E}">
        <p14:creationId xmlns:p14="http://schemas.microsoft.com/office/powerpoint/2010/main" val="580594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EE03AAF-2E76-4272-8431-FC7E8046A87E}" type="datetimeFigureOut">
              <a:rPr lang="ru-RU"/>
              <a:pPr>
                <a:defRPr/>
              </a:pPr>
              <a:t>29.05.2020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503D42B-4E71-423F-BC11-B481244B9F41}" type="slidenum">
              <a:rPr lang="ru-RU"/>
              <a:pPr>
                <a:defRPr/>
              </a:pPr>
              <a:t>‹#›</a:t>
            </a:fld>
            <a:endParaRPr lang="ru-RU"/>
          </a:p>
        </p:txBody>
      </p:sp>
    </p:spTree>
    <p:extLst>
      <p:ext uri="{BB962C8B-B14F-4D97-AF65-F5344CB8AC3E}">
        <p14:creationId xmlns:p14="http://schemas.microsoft.com/office/powerpoint/2010/main" val="1242054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91262D10-BC9A-41A9-B668-15478F587003}" type="datetimeFigureOut">
              <a:rPr lang="ru-RU"/>
              <a:pPr>
                <a:defRPr/>
              </a:pPr>
              <a:t>29.05.2020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CE02AA8-FC4B-4599-9BED-8A444A86A22A}" type="slidenum">
              <a:rPr lang="ru-RU"/>
              <a:pPr>
                <a:defRPr/>
              </a:pPr>
              <a:t>‹#›</a:t>
            </a:fld>
            <a:endParaRPr lang="ru-RU"/>
          </a:p>
        </p:txBody>
      </p:sp>
    </p:spTree>
    <p:extLst>
      <p:ext uri="{BB962C8B-B14F-4D97-AF65-F5344CB8AC3E}">
        <p14:creationId xmlns:p14="http://schemas.microsoft.com/office/powerpoint/2010/main" val="2132100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3C2E5D1-1863-4DA7-A343-1B873688DBD8}" type="datetimeFigureOut">
              <a:rPr lang="ru-RU"/>
              <a:pPr>
                <a:defRPr/>
              </a:pPr>
              <a:t>29.05.2020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6D301DC-00EE-4C7B-BFBF-A2EEB5F162E0}" type="slidenum">
              <a:rPr lang="ru-RU"/>
              <a:pPr>
                <a:defRPr/>
              </a:pPr>
              <a:t>‹#›</a:t>
            </a:fld>
            <a:endParaRPr lang="ru-RU"/>
          </a:p>
        </p:txBody>
      </p:sp>
    </p:spTree>
    <p:extLst>
      <p:ext uri="{BB962C8B-B14F-4D97-AF65-F5344CB8AC3E}">
        <p14:creationId xmlns:p14="http://schemas.microsoft.com/office/powerpoint/2010/main" val="3154838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2064B796-7E90-4F74-852C-44852BE63B50}" type="datetimeFigureOut">
              <a:rPr lang="ru-RU"/>
              <a:pPr>
                <a:defRPr/>
              </a:pPr>
              <a:t>29.05.2020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3CA8528-9C1C-4FB8-8604-F41A95C758CA}" type="slidenum">
              <a:rPr lang="ru-RU"/>
              <a:pPr>
                <a:defRPr/>
              </a:pPr>
              <a:t>‹#›</a:t>
            </a:fld>
            <a:endParaRPr lang="ru-RU"/>
          </a:p>
        </p:txBody>
      </p:sp>
    </p:spTree>
    <p:extLst>
      <p:ext uri="{BB962C8B-B14F-4D97-AF65-F5344CB8AC3E}">
        <p14:creationId xmlns:p14="http://schemas.microsoft.com/office/powerpoint/2010/main" val="2288606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3E30DE10-1B10-4378-BDDB-1814CB204F1E}" type="datetimeFigureOut">
              <a:rPr lang="ru-RU"/>
              <a:pPr>
                <a:defRPr/>
              </a:pPr>
              <a:t>29.05.2020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B239284-0BFB-4BE3-8E8E-7ADDC8D5550E}" type="slidenum">
              <a:rPr lang="ru-RU"/>
              <a:pPr>
                <a:defRPr/>
              </a:pPr>
              <a:t>‹#›</a:t>
            </a:fld>
            <a:endParaRPr lang="ru-RU"/>
          </a:p>
        </p:txBody>
      </p:sp>
    </p:spTree>
    <p:extLst>
      <p:ext uri="{BB962C8B-B14F-4D97-AF65-F5344CB8AC3E}">
        <p14:creationId xmlns:p14="http://schemas.microsoft.com/office/powerpoint/2010/main" val="2814334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9BEDD73A-BC6C-4A4F-8CD0-F0F60705550E}" type="datetimeFigureOut">
              <a:rPr lang="ru-RU"/>
              <a:pPr>
                <a:defRPr/>
              </a:pPr>
              <a:t>29.05.2020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5DEBF6DC-7D02-4EB2-B7C4-41952A17E47D}" type="slidenum">
              <a:rPr lang="ru-RU"/>
              <a:pPr>
                <a:defRPr/>
              </a:pPr>
              <a:t>‹#›</a:t>
            </a:fld>
            <a:endParaRPr lang="ru-RU"/>
          </a:p>
        </p:txBody>
      </p:sp>
    </p:spTree>
    <p:extLst>
      <p:ext uri="{BB962C8B-B14F-4D97-AF65-F5344CB8AC3E}">
        <p14:creationId xmlns:p14="http://schemas.microsoft.com/office/powerpoint/2010/main" val="3286934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9032CC12-C452-4175-826B-862D83E3DCF6}" type="datetimeFigureOut">
              <a:rPr lang="ru-RU"/>
              <a:pPr>
                <a:defRPr/>
              </a:pPr>
              <a:t>29.05.2020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24680E7A-AA95-4872-B213-14B2AC8E7840}" type="slidenum">
              <a:rPr lang="ru-RU"/>
              <a:pPr>
                <a:defRPr/>
              </a:pPr>
              <a:t>‹#›</a:t>
            </a:fld>
            <a:endParaRPr lang="ru-RU"/>
          </a:p>
        </p:txBody>
      </p:sp>
    </p:spTree>
    <p:extLst>
      <p:ext uri="{BB962C8B-B14F-4D97-AF65-F5344CB8AC3E}">
        <p14:creationId xmlns:p14="http://schemas.microsoft.com/office/powerpoint/2010/main" val="1620291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EF199083-96DD-4CDF-979D-ABDA2A51FBDC}" type="datetimeFigureOut">
              <a:rPr lang="ru-RU"/>
              <a:pPr>
                <a:defRPr/>
              </a:pPr>
              <a:t>29.05.2020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21CCC0B3-0028-4C7D-ADC8-4946D09EEA92}" type="slidenum">
              <a:rPr lang="ru-RU"/>
              <a:pPr>
                <a:defRPr/>
              </a:pPr>
              <a:t>‹#›</a:t>
            </a:fld>
            <a:endParaRPr lang="ru-RU"/>
          </a:p>
        </p:txBody>
      </p:sp>
    </p:spTree>
    <p:extLst>
      <p:ext uri="{BB962C8B-B14F-4D97-AF65-F5344CB8AC3E}">
        <p14:creationId xmlns:p14="http://schemas.microsoft.com/office/powerpoint/2010/main" val="3204936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3F31EF3-56BB-4EBE-9082-2B749CDD910C}" type="datetimeFigureOut">
              <a:rPr lang="ru-RU"/>
              <a:pPr>
                <a:defRPr/>
              </a:pPr>
              <a:t>29.05.2020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B0E7567-F2C6-4AAC-8149-2F399984CBF1}" type="slidenum">
              <a:rPr lang="ru-RU"/>
              <a:pPr>
                <a:defRPr/>
              </a:pPr>
              <a:t>‹#›</a:t>
            </a:fld>
            <a:endParaRPr lang="ru-RU"/>
          </a:p>
        </p:txBody>
      </p:sp>
    </p:spTree>
    <p:extLst>
      <p:ext uri="{BB962C8B-B14F-4D97-AF65-F5344CB8AC3E}">
        <p14:creationId xmlns:p14="http://schemas.microsoft.com/office/powerpoint/2010/main" val="181109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F39D387-2A5D-4850-845C-B43294893DF7}" type="datetimeFigureOut">
              <a:rPr lang="ru-RU"/>
              <a:pPr>
                <a:defRPr/>
              </a:pPr>
              <a:t>29.05.2020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CAA3BCA-B9A3-41AA-A72B-5D119FD34B54}" type="slidenum">
              <a:rPr lang="ru-RU"/>
              <a:pPr>
                <a:defRPr/>
              </a:pPr>
              <a:t>‹#›</a:t>
            </a:fld>
            <a:endParaRPr lang="ru-RU"/>
          </a:p>
        </p:txBody>
      </p:sp>
    </p:spTree>
    <p:extLst>
      <p:ext uri="{BB962C8B-B14F-4D97-AF65-F5344CB8AC3E}">
        <p14:creationId xmlns:p14="http://schemas.microsoft.com/office/powerpoint/2010/main" val="2497915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90C7313-0EBA-46FA-8903-C97EF03EFBD9}" type="datetimeFigureOut">
              <a:rPr lang="ru-RU"/>
              <a:pPr>
                <a:defRPr/>
              </a:pPr>
              <a:t>29.05.2020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8761D1E-A602-49CE-8B1E-42F19E320B2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m.vk.com/uiugras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instagram.com/uiugrasu?igshid=d2hxz08t56n"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s_rozenko@ugrasu.ru"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Подзаголовок 2"/>
          <p:cNvSpPr txBox="1">
            <a:spLocks/>
          </p:cNvSpPr>
          <p:nvPr/>
        </p:nvSpPr>
        <p:spPr bwMode="auto">
          <a:xfrm>
            <a:off x="1023915" y="2852936"/>
            <a:ext cx="6873875" cy="50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4000">
                <a:solidFill>
                  <a:schemeClr val="tx1"/>
                </a:solidFill>
                <a:latin typeface="Calibri" pitchFamily="34" charset="0"/>
              </a:defRPr>
            </a:lvl1pPr>
            <a:lvl2pPr marL="742950" indent="-285750" defTabSz="457200">
              <a:defRPr sz="4000">
                <a:solidFill>
                  <a:schemeClr val="tx1"/>
                </a:solidFill>
                <a:latin typeface="Calibri" pitchFamily="34" charset="0"/>
              </a:defRPr>
            </a:lvl2pPr>
            <a:lvl3pPr marL="1143000" indent="-228600" defTabSz="457200">
              <a:defRPr sz="4000">
                <a:solidFill>
                  <a:schemeClr val="tx1"/>
                </a:solidFill>
                <a:latin typeface="Calibri" pitchFamily="34" charset="0"/>
              </a:defRPr>
            </a:lvl3pPr>
            <a:lvl4pPr marL="1600200" indent="-228600" defTabSz="457200">
              <a:defRPr sz="4000">
                <a:solidFill>
                  <a:schemeClr val="tx1"/>
                </a:solidFill>
                <a:latin typeface="Calibri" pitchFamily="34" charset="0"/>
              </a:defRPr>
            </a:lvl4pPr>
            <a:lvl5pPr marL="2057400" indent="-228600" defTabSz="457200">
              <a:defRPr sz="4000">
                <a:solidFill>
                  <a:schemeClr val="tx1"/>
                </a:solidFill>
                <a:latin typeface="Calibri" pitchFamily="34" charset="0"/>
              </a:defRPr>
            </a:lvl5pPr>
            <a:lvl6pPr marL="2514600" indent="-228600" algn="ctr" defTabSz="457200" eaLnBrk="0" fontAlgn="base" hangingPunct="0">
              <a:spcBef>
                <a:spcPct val="0"/>
              </a:spcBef>
              <a:spcAft>
                <a:spcPct val="0"/>
              </a:spcAft>
              <a:defRPr sz="4000">
                <a:solidFill>
                  <a:schemeClr val="tx1"/>
                </a:solidFill>
                <a:latin typeface="Calibri" pitchFamily="34" charset="0"/>
              </a:defRPr>
            </a:lvl6pPr>
            <a:lvl7pPr marL="2971800" indent="-228600" algn="ctr" defTabSz="457200" eaLnBrk="0" fontAlgn="base" hangingPunct="0">
              <a:spcBef>
                <a:spcPct val="0"/>
              </a:spcBef>
              <a:spcAft>
                <a:spcPct val="0"/>
              </a:spcAft>
              <a:defRPr sz="4000">
                <a:solidFill>
                  <a:schemeClr val="tx1"/>
                </a:solidFill>
                <a:latin typeface="Calibri" pitchFamily="34" charset="0"/>
              </a:defRPr>
            </a:lvl7pPr>
            <a:lvl8pPr marL="3429000" indent="-228600" algn="ctr" defTabSz="457200" eaLnBrk="0" fontAlgn="base" hangingPunct="0">
              <a:spcBef>
                <a:spcPct val="0"/>
              </a:spcBef>
              <a:spcAft>
                <a:spcPct val="0"/>
              </a:spcAft>
              <a:defRPr sz="4000">
                <a:solidFill>
                  <a:schemeClr val="tx1"/>
                </a:solidFill>
                <a:latin typeface="Calibri" pitchFamily="34" charset="0"/>
              </a:defRPr>
            </a:lvl8pPr>
            <a:lvl9pPr marL="3886200" indent="-228600" algn="ctr" defTabSz="457200" eaLnBrk="0" fontAlgn="base" hangingPunct="0">
              <a:spcBef>
                <a:spcPct val="0"/>
              </a:spcBef>
              <a:spcAft>
                <a:spcPct val="0"/>
              </a:spcAft>
              <a:defRPr sz="4000">
                <a:solidFill>
                  <a:schemeClr val="tx1"/>
                </a:solidFill>
                <a:latin typeface="Calibri" pitchFamily="34" charset="0"/>
              </a:defRPr>
            </a:lvl9pPr>
          </a:lstStyle>
          <a:p>
            <a:endParaRPr lang="ru-RU" i="1" dirty="0" smtClean="0">
              <a:solidFill>
                <a:srgbClr val="465E9C"/>
              </a:solidFill>
              <a:latin typeface="Times New Roman" panose="02020603050405020304" pitchFamily="18" charset="0"/>
              <a:ea typeface="+mj-ea"/>
              <a:cs typeface="Times New Roman" panose="02020603050405020304" pitchFamily="18" charset="0"/>
            </a:endParaRPr>
          </a:p>
          <a:p>
            <a:r>
              <a:rPr lang="ru-RU" b="1" i="1" dirty="0" smtClean="0">
                <a:solidFill>
                  <a:srgbClr val="465E9C"/>
                </a:solidFill>
                <a:latin typeface="Times New Roman" panose="02020603050405020304" pitchFamily="18" charset="0"/>
                <a:ea typeface="+mj-ea"/>
                <a:cs typeface="Times New Roman" panose="02020603050405020304" pitchFamily="18" charset="0"/>
              </a:rPr>
              <a:t>Добро </a:t>
            </a:r>
            <a:r>
              <a:rPr lang="ru-RU" b="1" i="1" dirty="0">
                <a:solidFill>
                  <a:srgbClr val="465E9C"/>
                </a:solidFill>
                <a:latin typeface="Times New Roman" panose="02020603050405020304" pitchFamily="18" charset="0"/>
                <a:ea typeface="+mj-ea"/>
                <a:cs typeface="Times New Roman" panose="02020603050405020304" pitchFamily="18" charset="0"/>
              </a:rPr>
              <a:t>пожаловать в Юридический институт!</a:t>
            </a:r>
            <a:endParaRPr lang="ru-RU" b="1" dirty="0" smtClean="0">
              <a:solidFill>
                <a:srgbClr val="00B050"/>
              </a:solidFill>
              <a:latin typeface="Arial" charset="0"/>
              <a:cs typeface="Arial" charset="0"/>
              <a:sym typeface="Helvetica"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19872" cy="2407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010346"/>
          </a:xfrm>
        </p:spPr>
        <p:txBody>
          <a:bodyPr/>
          <a:lstStyle/>
          <a:p>
            <a:pPr algn="l"/>
            <a:r>
              <a:rPr lang="ru-RU" sz="2400" b="1" dirty="0">
                <a:solidFill>
                  <a:schemeClr val="accent1">
                    <a:lumMod val="75000"/>
                  </a:schemeClr>
                </a:solidFill>
                <a:latin typeface="Times New Roman" panose="02020603050405020304" pitchFamily="18" charset="0"/>
                <a:cs typeface="Times New Roman" panose="02020603050405020304" pitchFamily="18" charset="0"/>
              </a:rPr>
              <a:t>Структура учебного плана</a:t>
            </a:r>
            <a:br>
              <a:rPr lang="ru-RU" sz="2400" b="1" dirty="0">
                <a:solidFill>
                  <a:schemeClr val="accent1">
                    <a:lumMod val="75000"/>
                  </a:schemeClr>
                </a:solidFill>
                <a:latin typeface="Times New Roman" panose="02020603050405020304" pitchFamily="18" charset="0"/>
                <a:cs typeface="Times New Roman" panose="02020603050405020304" pitchFamily="18" charset="0"/>
              </a:rPr>
            </a:br>
            <a:r>
              <a:rPr lang="ru-RU" sz="2000" b="1" i="1" dirty="0" smtClean="0">
                <a:solidFill>
                  <a:schemeClr val="accent1">
                    <a:lumMod val="75000"/>
                  </a:schemeClr>
                </a:solidFill>
                <a:latin typeface="Times New Roman" panose="02020603050405020304" pitchFamily="18" charset="0"/>
                <a:cs typeface="Times New Roman" panose="02020603050405020304" pitchFamily="18" charset="0"/>
              </a:rPr>
              <a:t>3)Практики:</a:t>
            </a:r>
            <a:br>
              <a:rPr lang="ru-RU" sz="2000" b="1" i="1" dirty="0" smtClean="0">
                <a:solidFill>
                  <a:schemeClr val="accent1">
                    <a:lumMod val="75000"/>
                  </a:schemeClr>
                </a:solidFill>
                <a:latin typeface="Times New Roman" panose="02020603050405020304" pitchFamily="18" charset="0"/>
                <a:cs typeface="Times New Roman" panose="02020603050405020304" pitchFamily="18" charset="0"/>
              </a:rPr>
            </a:br>
            <a:r>
              <a:rPr lang="ru-RU" sz="2000" dirty="0" smtClean="0">
                <a:solidFill>
                  <a:schemeClr val="accent1">
                    <a:lumMod val="75000"/>
                  </a:schemeClr>
                </a:solidFill>
                <a:latin typeface="Times New Roman" panose="02020603050405020304" pitchFamily="18" charset="0"/>
                <a:cs typeface="Times New Roman" panose="02020603050405020304" pitchFamily="18" charset="0"/>
              </a:rPr>
              <a:t>Учебная практика (2 курс)</a:t>
            </a:r>
            <a:br>
              <a:rPr lang="ru-RU" sz="2000" dirty="0" smtClean="0">
                <a:solidFill>
                  <a:schemeClr val="accent1">
                    <a:lumMod val="75000"/>
                  </a:schemeClr>
                </a:solidFill>
                <a:latin typeface="Times New Roman" panose="02020603050405020304" pitchFamily="18" charset="0"/>
                <a:cs typeface="Times New Roman" panose="02020603050405020304" pitchFamily="18" charset="0"/>
              </a:rPr>
            </a:br>
            <a:r>
              <a:rPr lang="ru-RU" sz="2000" dirty="0" smtClean="0">
                <a:solidFill>
                  <a:schemeClr val="accent1">
                    <a:lumMod val="75000"/>
                  </a:schemeClr>
                </a:solidFill>
                <a:latin typeface="Times New Roman" panose="02020603050405020304" pitchFamily="18" charset="0"/>
                <a:cs typeface="Times New Roman" panose="02020603050405020304" pitchFamily="18" charset="0"/>
              </a:rPr>
              <a:t>Производственная практика 1 (3 курс)</a:t>
            </a:r>
            <a:br>
              <a:rPr lang="ru-RU" sz="2000" dirty="0" smtClean="0">
                <a:solidFill>
                  <a:schemeClr val="accent1">
                    <a:lumMod val="75000"/>
                  </a:schemeClr>
                </a:solidFill>
                <a:latin typeface="Times New Roman" panose="02020603050405020304" pitchFamily="18" charset="0"/>
                <a:cs typeface="Times New Roman" panose="02020603050405020304" pitchFamily="18" charset="0"/>
              </a:rPr>
            </a:br>
            <a:r>
              <a:rPr lang="ru-RU" sz="2000" dirty="0" smtClean="0">
                <a:solidFill>
                  <a:schemeClr val="accent1">
                    <a:lumMod val="75000"/>
                  </a:schemeClr>
                </a:solidFill>
                <a:latin typeface="Times New Roman" panose="02020603050405020304" pitchFamily="18" charset="0"/>
                <a:cs typeface="Times New Roman" panose="02020603050405020304" pitchFamily="18" charset="0"/>
              </a:rPr>
              <a:t>Производственная практика 2 (4 курс)</a:t>
            </a:r>
            <a:r>
              <a:rPr lang="ru-RU" sz="2000" dirty="0">
                <a:solidFill>
                  <a:schemeClr val="accent1">
                    <a:lumMod val="75000"/>
                  </a:schemeClr>
                </a:solidFill>
                <a:latin typeface="Times New Roman" panose="02020603050405020304" pitchFamily="18" charset="0"/>
                <a:cs typeface="Times New Roman" panose="02020603050405020304" pitchFamily="18" charset="0"/>
              </a:rPr>
              <a:t/>
            </a:r>
            <a:br>
              <a:rPr lang="ru-RU" sz="2000" dirty="0">
                <a:solidFill>
                  <a:schemeClr val="accent1">
                    <a:lumMod val="75000"/>
                  </a:schemeClr>
                </a:solidFill>
                <a:latin typeface="Times New Roman" panose="02020603050405020304" pitchFamily="18" charset="0"/>
                <a:cs typeface="Times New Roman" panose="02020603050405020304" pitchFamily="18" charset="0"/>
              </a:rPr>
            </a:br>
            <a:r>
              <a:rPr lang="ru-RU" sz="2000" b="1" i="1" dirty="0" smtClean="0">
                <a:solidFill>
                  <a:schemeClr val="accent1">
                    <a:lumMod val="75000"/>
                  </a:schemeClr>
                </a:solidFill>
                <a:latin typeface="Times New Roman" panose="02020603050405020304" pitchFamily="18" charset="0"/>
                <a:cs typeface="Times New Roman" panose="02020603050405020304" pitchFamily="18" charset="0"/>
              </a:rPr>
              <a:t>4) Государственная итоговая аттестация</a:t>
            </a:r>
            <a:br>
              <a:rPr lang="ru-RU" sz="2000" b="1" i="1" dirty="0" smtClean="0">
                <a:solidFill>
                  <a:schemeClr val="accent1">
                    <a:lumMod val="75000"/>
                  </a:schemeClr>
                </a:solidFill>
                <a:latin typeface="Times New Roman" panose="02020603050405020304" pitchFamily="18" charset="0"/>
                <a:cs typeface="Times New Roman" panose="02020603050405020304" pitchFamily="18" charset="0"/>
              </a:rPr>
            </a:br>
            <a:r>
              <a:rPr lang="ru-RU" sz="2000" dirty="0" smtClean="0">
                <a:solidFill>
                  <a:schemeClr val="accent1">
                    <a:lumMod val="75000"/>
                  </a:schemeClr>
                </a:solidFill>
                <a:latin typeface="Times New Roman" panose="02020603050405020304" pitchFamily="18" charset="0"/>
                <a:cs typeface="Times New Roman" panose="02020603050405020304" pitchFamily="18" charset="0"/>
              </a:rPr>
              <a:t>Подготовка к сдаче государственного экзамена</a:t>
            </a:r>
            <a:br>
              <a:rPr lang="ru-RU" sz="2000" dirty="0" smtClean="0">
                <a:solidFill>
                  <a:schemeClr val="accent1">
                    <a:lumMod val="75000"/>
                  </a:schemeClr>
                </a:solidFill>
                <a:latin typeface="Times New Roman" panose="02020603050405020304" pitchFamily="18" charset="0"/>
                <a:cs typeface="Times New Roman" panose="02020603050405020304" pitchFamily="18" charset="0"/>
              </a:rPr>
            </a:br>
            <a:r>
              <a:rPr lang="ru-RU" sz="2000" dirty="0" smtClean="0">
                <a:solidFill>
                  <a:schemeClr val="accent1">
                    <a:lumMod val="75000"/>
                  </a:schemeClr>
                </a:solidFill>
                <a:latin typeface="Times New Roman" panose="02020603050405020304" pitchFamily="18" charset="0"/>
                <a:cs typeface="Times New Roman" panose="02020603050405020304" pitchFamily="18" charset="0"/>
              </a:rPr>
              <a:t>Сдача государственного экзамена</a:t>
            </a:r>
            <a:br>
              <a:rPr lang="ru-RU" sz="2000" dirty="0" smtClean="0">
                <a:solidFill>
                  <a:schemeClr val="accent1">
                    <a:lumMod val="75000"/>
                  </a:schemeClr>
                </a:solidFill>
                <a:latin typeface="Times New Roman" panose="02020603050405020304" pitchFamily="18" charset="0"/>
                <a:cs typeface="Times New Roman" panose="02020603050405020304" pitchFamily="18" charset="0"/>
              </a:rPr>
            </a:br>
            <a:r>
              <a:rPr lang="ru-RU" sz="2000" dirty="0" smtClean="0">
                <a:solidFill>
                  <a:schemeClr val="accent1">
                    <a:lumMod val="75000"/>
                  </a:schemeClr>
                </a:solidFill>
                <a:latin typeface="Times New Roman" panose="02020603050405020304" pitchFamily="18" charset="0"/>
                <a:cs typeface="Times New Roman" panose="02020603050405020304" pitchFamily="18" charset="0"/>
              </a:rPr>
              <a:t/>
            </a:r>
            <a:br>
              <a:rPr lang="ru-RU" sz="2000" dirty="0" smtClean="0">
                <a:solidFill>
                  <a:schemeClr val="accent1">
                    <a:lumMod val="75000"/>
                  </a:schemeClr>
                </a:solidFill>
                <a:latin typeface="Times New Roman" panose="02020603050405020304" pitchFamily="18" charset="0"/>
                <a:cs typeface="Times New Roman" panose="02020603050405020304" pitchFamily="18" charset="0"/>
              </a:rPr>
            </a:br>
            <a:endParaRPr lang="ru-RU" sz="2000" dirty="0"/>
          </a:p>
        </p:txBody>
      </p:sp>
      <p:pic>
        <p:nvPicPr>
          <p:cNvPr id="5122" name="Picture 2" descr="C:\Users\a_bulygin\Desktop\d644b521ba1b8729377041e1a6ad112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226" y="2852936"/>
            <a:ext cx="8280920" cy="4026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8325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b="1" i="1" dirty="0" smtClean="0">
                <a:solidFill>
                  <a:schemeClr val="accent1">
                    <a:lumMod val="75000"/>
                  </a:schemeClr>
                </a:solidFill>
                <a:latin typeface="Times New Roman" panose="02020603050405020304" pitchFamily="18" charset="0"/>
                <a:cs typeface="Times New Roman" panose="02020603050405020304" pitchFamily="18" charset="0"/>
              </a:rPr>
              <a:t>СТИПЕНДИИ</a:t>
            </a:r>
            <a:r>
              <a:rPr lang="ru-RU" sz="2400" b="1" i="1" dirty="0">
                <a:solidFill>
                  <a:schemeClr val="accent1">
                    <a:lumMod val="75000"/>
                  </a:schemeClr>
                </a:solidFill>
                <a:latin typeface="Times New Roman" panose="02020603050405020304" pitchFamily="18" charset="0"/>
                <a:cs typeface="Times New Roman" panose="02020603050405020304" pitchFamily="18" charset="0"/>
              </a:rPr>
              <a:t/>
            </a:r>
            <a:br>
              <a:rPr lang="ru-RU" sz="2400" b="1" i="1" dirty="0">
                <a:solidFill>
                  <a:schemeClr val="accent1">
                    <a:lumMod val="75000"/>
                  </a:schemeClr>
                </a:solidFill>
                <a:latin typeface="Times New Roman" panose="02020603050405020304" pitchFamily="18" charset="0"/>
                <a:cs typeface="Times New Roman" panose="02020603050405020304" pitchFamily="18" charset="0"/>
              </a:rPr>
            </a:br>
            <a:endParaRPr lang="ru-RU" sz="2400" i="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39552" y="908720"/>
            <a:ext cx="8229600" cy="5616624"/>
          </a:xfrm>
        </p:spPr>
        <p:txBody>
          <a:bodyPr/>
          <a:lstStyle/>
          <a:p>
            <a:pPr marL="0" lvl="0" indent="0" algn="ctr">
              <a:buNone/>
            </a:pPr>
            <a:r>
              <a:rPr lang="ru-RU" sz="1800" b="1" dirty="0" smtClean="0">
                <a:solidFill>
                  <a:srgbClr val="003D96"/>
                </a:solidFill>
                <a:latin typeface="Times New Roman" panose="02020603050405020304" pitchFamily="18" charset="0"/>
                <a:cs typeface="Times New Roman" panose="02020603050405020304" pitchFamily="18" charset="0"/>
              </a:rPr>
              <a:t>Академическая стипендия</a:t>
            </a:r>
          </a:p>
          <a:p>
            <a:pPr marL="0" lvl="0" indent="0" algn="ctr">
              <a:buNone/>
            </a:pPr>
            <a:r>
              <a:rPr lang="ru-RU" sz="1800" dirty="0" smtClean="0">
                <a:latin typeface="Times New Roman" panose="02020603050405020304" pitchFamily="18" charset="0"/>
                <a:cs typeface="Times New Roman" panose="02020603050405020304" pitchFamily="18" charset="0"/>
              </a:rPr>
              <a:t>стипендия  без надбавок первокурсникам до первой сессии:</a:t>
            </a:r>
          </a:p>
          <a:p>
            <a:pPr marL="0" lvl="0" indent="0">
              <a:buNone/>
            </a:pPr>
            <a:r>
              <a:rPr lang="ru-RU" sz="1800" dirty="0" smtClean="0">
                <a:latin typeface="Times New Roman" panose="02020603050405020304" pitchFamily="18" charset="0"/>
                <a:cs typeface="Times New Roman" panose="02020603050405020304" pitchFamily="18" charset="0"/>
              </a:rPr>
              <a:t>     3500 рублей (бюджет РФ)                          2600 рублей (бюджет ХМАО)</a:t>
            </a:r>
          </a:p>
          <a:p>
            <a:pPr marL="0" lvl="0" indent="0" algn="ctr">
              <a:buNone/>
            </a:pPr>
            <a:r>
              <a:rPr lang="ru-RU" sz="1800" dirty="0" smtClean="0">
                <a:latin typeface="Times New Roman" panose="02020603050405020304" pitchFamily="18" charset="0"/>
                <a:cs typeface="Times New Roman" panose="02020603050405020304" pitchFamily="18" charset="0"/>
              </a:rPr>
              <a:t>              стипендия, сдавшим экзамены на «хорошо»:</a:t>
            </a:r>
            <a:endParaRPr lang="ru-RU" sz="1800" dirty="0">
              <a:latin typeface="Times New Roman" panose="02020603050405020304" pitchFamily="18" charset="0"/>
              <a:cs typeface="Times New Roman" panose="02020603050405020304" pitchFamily="18" charset="0"/>
            </a:endParaRPr>
          </a:p>
          <a:p>
            <a:pPr marL="0" lvl="0" indent="0">
              <a:buNone/>
            </a:pPr>
            <a:r>
              <a:rPr lang="ru-RU" sz="1800" dirty="0" smtClean="0">
                <a:latin typeface="Times New Roman" panose="02020603050405020304" pitchFamily="18" charset="0"/>
                <a:cs typeface="Times New Roman" panose="02020603050405020304" pitchFamily="18" charset="0"/>
              </a:rPr>
              <a:t>      5800 рублей (бюджет РФ)                         5000 рублей (бюджет ХМАО)</a:t>
            </a:r>
          </a:p>
          <a:p>
            <a:pPr marL="0" lvl="0" indent="0" algn="ctr">
              <a:buNone/>
            </a:pPr>
            <a:r>
              <a:rPr lang="ru-RU" sz="1800" dirty="0" smtClean="0">
                <a:latin typeface="Times New Roman" panose="02020603050405020304" pitchFamily="18" charset="0"/>
                <a:cs typeface="Times New Roman" panose="02020603050405020304" pitchFamily="18" charset="0"/>
              </a:rPr>
              <a:t>повышенная  стипендия:</a:t>
            </a:r>
          </a:p>
          <a:p>
            <a:pPr marL="0" lvl="0" indent="0">
              <a:buNone/>
            </a:pPr>
            <a:r>
              <a:rPr lang="ru-RU" sz="1800" dirty="0" smtClean="0">
                <a:latin typeface="Times New Roman" panose="02020603050405020304" pitchFamily="18" charset="0"/>
                <a:cs typeface="Times New Roman" panose="02020603050405020304" pitchFamily="18" charset="0"/>
              </a:rPr>
              <a:t>      7500 рублей (бюджет РФ)                          5800 рублей (бюджет ХМАО)</a:t>
            </a:r>
          </a:p>
          <a:p>
            <a:pPr marL="0" indent="0" algn="ctr">
              <a:buNone/>
            </a:pPr>
            <a:r>
              <a:rPr lang="ru-RU" sz="1800" b="1" dirty="0" smtClean="0">
                <a:solidFill>
                  <a:srgbClr val="003D96"/>
                </a:solidFill>
                <a:latin typeface="Times New Roman" panose="02020603050405020304" pitchFamily="18" charset="0"/>
                <a:cs typeface="Times New Roman" panose="02020603050405020304" pitchFamily="18" charset="0"/>
              </a:rPr>
              <a:t>Стипендия </a:t>
            </a:r>
            <a:r>
              <a:rPr lang="ru-RU" sz="1800" b="1" dirty="0">
                <a:solidFill>
                  <a:srgbClr val="003D96"/>
                </a:solidFill>
                <a:latin typeface="Times New Roman" panose="02020603050405020304" pitchFamily="18" charset="0"/>
                <a:cs typeface="Times New Roman" panose="02020603050405020304" pitchFamily="18" charset="0"/>
              </a:rPr>
              <a:t>У</a:t>
            </a:r>
            <a:r>
              <a:rPr lang="ru-RU" sz="1800" b="1" dirty="0" smtClean="0">
                <a:solidFill>
                  <a:srgbClr val="003D96"/>
                </a:solidFill>
                <a:latin typeface="Times New Roman" panose="02020603050405020304" pitchFamily="18" charset="0"/>
                <a:cs typeface="Times New Roman" panose="02020603050405020304" pitchFamily="18" charset="0"/>
              </a:rPr>
              <a:t>чёного совета</a:t>
            </a:r>
          </a:p>
          <a:p>
            <a:pPr marL="0" indent="0">
              <a:buNone/>
            </a:pPr>
            <a:r>
              <a:rPr lang="ru-RU" sz="1800" dirty="0" smtClean="0">
                <a:latin typeface="Times New Roman" panose="02020603050405020304" pitchFamily="18" charset="0"/>
                <a:cs typeface="Times New Roman" panose="02020603050405020304" pitchFamily="18" charset="0"/>
              </a:rPr>
              <a:t>      10 000 </a:t>
            </a:r>
            <a:r>
              <a:rPr lang="ru-RU" sz="1800" dirty="0">
                <a:latin typeface="Times New Roman" panose="02020603050405020304" pitchFamily="18" charset="0"/>
                <a:cs typeface="Times New Roman" panose="02020603050405020304" pitchFamily="18" charset="0"/>
              </a:rPr>
              <a:t>рублей- </a:t>
            </a:r>
            <a:r>
              <a:rPr lang="ru-RU" sz="1800" dirty="0" smtClean="0">
                <a:latin typeface="Times New Roman" panose="02020603050405020304" pitchFamily="18" charset="0"/>
                <a:cs typeface="Times New Roman" panose="02020603050405020304" pitchFamily="18" charset="0"/>
              </a:rPr>
              <a:t>за особые достижения        8000 рублей (бюджет ХМАО)</a:t>
            </a:r>
            <a:endParaRPr lang="ru-RU" sz="1800" b="1" dirty="0">
              <a:solidFill>
                <a:srgbClr val="003D96"/>
              </a:solidFill>
              <a:latin typeface="Times New Roman" panose="02020603050405020304" pitchFamily="18" charset="0"/>
              <a:cs typeface="Times New Roman" panose="02020603050405020304" pitchFamily="18" charset="0"/>
            </a:endParaRPr>
          </a:p>
          <a:p>
            <a:pPr marL="0" lvl="0" indent="0" algn="ctr">
              <a:spcBef>
                <a:spcPts val="0"/>
              </a:spcBef>
              <a:buNone/>
            </a:pPr>
            <a:r>
              <a:rPr lang="ru-RU" sz="1800" b="1" dirty="0" smtClean="0">
                <a:solidFill>
                  <a:srgbClr val="003D96"/>
                </a:solidFill>
                <a:latin typeface="Times New Roman" panose="02020603050405020304" pitchFamily="18" charset="0"/>
                <a:cs typeface="Times New Roman" panose="02020603050405020304" pitchFamily="18" charset="0"/>
              </a:rPr>
              <a:t>           </a:t>
            </a:r>
          </a:p>
          <a:p>
            <a:pPr marL="0" lvl="0" indent="0" algn="ctr">
              <a:spcBef>
                <a:spcPts val="0"/>
              </a:spcBef>
              <a:buNone/>
            </a:pPr>
            <a:r>
              <a:rPr lang="ru-RU" sz="1800" b="1" dirty="0" smtClean="0">
                <a:solidFill>
                  <a:srgbClr val="003D96"/>
                </a:solidFill>
                <a:latin typeface="Times New Roman" panose="02020603050405020304" pitchFamily="18" charset="0"/>
                <a:cs typeface="Times New Roman" panose="02020603050405020304" pitchFamily="18" charset="0"/>
              </a:rPr>
              <a:t> Стипендии Губернатора ХМАО-Югры, </a:t>
            </a:r>
          </a:p>
          <a:p>
            <a:pPr marL="0" lvl="0" indent="0" algn="ctr">
              <a:spcBef>
                <a:spcPts val="0"/>
              </a:spcBef>
              <a:buNone/>
            </a:pPr>
            <a:r>
              <a:rPr lang="ru-RU" sz="1800" b="1" dirty="0" smtClean="0">
                <a:solidFill>
                  <a:srgbClr val="003D96"/>
                </a:solidFill>
                <a:latin typeface="Times New Roman" panose="02020603050405020304" pitchFamily="18" charset="0"/>
                <a:cs typeface="Times New Roman" panose="02020603050405020304" pitchFamily="18" charset="0"/>
              </a:rPr>
              <a:t>Президента РФ и Правительства РФ</a:t>
            </a:r>
            <a:r>
              <a:rPr lang="ru-RU" sz="1800" dirty="0" smtClean="0">
                <a:latin typeface="Times New Roman" panose="02020603050405020304" pitchFamily="18" charset="0"/>
                <a:cs typeface="Times New Roman" panose="02020603050405020304" pitchFamily="18" charset="0"/>
              </a:rPr>
              <a:t>     </a:t>
            </a:r>
          </a:p>
          <a:p>
            <a:pPr marL="0" indent="0" algn="ctr">
              <a:spcBef>
                <a:spcPts val="0"/>
              </a:spcBef>
              <a:buNone/>
            </a:pPr>
            <a:r>
              <a:rPr lang="ru-RU" sz="1800" dirty="0" smtClean="0">
                <a:latin typeface="Times New Roman" panose="02020603050405020304" pitchFamily="18" charset="0"/>
                <a:cs typeface="Times New Roman" panose="02020603050405020304" pitchFamily="18" charset="0"/>
              </a:rPr>
              <a:t> </a:t>
            </a:r>
          </a:p>
          <a:p>
            <a:pPr marL="0" indent="0" algn="ctr">
              <a:spcBef>
                <a:spcPts val="0"/>
              </a:spcBef>
              <a:buNone/>
            </a:pPr>
            <a:r>
              <a:rPr lang="ru-RU" sz="1800" b="1" dirty="0" smtClean="0">
                <a:solidFill>
                  <a:srgbClr val="003D96"/>
                </a:solidFill>
                <a:latin typeface="Times New Roman" panose="02020603050405020304" pitchFamily="18" charset="0"/>
                <a:cs typeface="Times New Roman" panose="02020603050405020304" pitchFamily="18" charset="0"/>
              </a:rPr>
              <a:t>Социальная  стипендия </a:t>
            </a:r>
            <a:endParaRPr lang="ru-RU" sz="1800" b="1" dirty="0">
              <a:solidFill>
                <a:srgbClr val="003D96"/>
              </a:solidFill>
              <a:latin typeface="Times New Roman" panose="02020603050405020304" pitchFamily="18" charset="0"/>
              <a:cs typeface="Times New Roman" panose="02020603050405020304" pitchFamily="18" charset="0"/>
            </a:endParaRPr>
          </a:p>
          <a:p>
            <a:pPr marL="0" indent="0">
              <a:buNone/>
            </a:pP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от </a:t>
            </a:r>
            <a:r>
              <a:rPr lang="ru-RU" sz="1800" dirty="0" smtClean="0">
                <a:latin typeface="Times New Roman" panose="02020603050405020304" pitchFamily="18" charset="0"/>
                <a:cs typeface="Times New Roman" panose="02020603050405020304" pitchFamily="18" charset="0"/>
              </a:rPr>
              <a:t>4600-6300  рублей </a:t>
            </a:r>
            <a:r>
              <a:rPr lang="ru-RU" sz="1800" dirty="0">
                <a:latin typeface="Times New Roman" panose="02020603050405020304" pitchFamily="18" charset="0"/>
                <a:cs typeface="Times New Roman" panose="02020603050405020304" pitchFamily="18" charset="0"/>
              </a:rPr>
              <a:t>(бюджет РФ</a:t>
            </a:r>
            <a:r>
              <a:rPr lang="ru-RU" sz="1800" dirty="0" smtClean="0">
                <a:latin typeface="Times New Roman" panose="02020603050405020304" pitchFamily="18" charset="0"/>
                <a:cs typeface="Times New Roman" panose="02020603050405020304" pitchFamily="18" charset="0"/>
              </a:rPr>
              <a:t>)      от 4400-11900 </a:t>
            </a:r>
            <a:r>
              <a:rPr lang="ru-RU" sz="1800" dirty="0">
                <a:latin typeface="Times New Roman" panose="02020603050405020304" pitchFamily="18" charset="0"/>
                <a:cs typeface="Times New Roman" panose="02020603050405020304" pitchFamily="18" charset="0"/>
              </a:rPr>
              <a:t>рублей (</a:t>
            </a:r>
            <a:r>
              <a:rPr lang="ru-RU" sz="1800" dirty="0" smtClean="0">
                <a:latin typeface="Times New Roman" panose="02020603050405020304" pitchFamily="18" charset="0"/>
                <a:cs typeface="Times New Roman" panose="02020603050405020304" pitchFamily="18" charset="0"/>
              </a:rPr>
              <a:t>бюджет ХМАО)</a:t>
            </a:r>
            <a:endParaRPr lang="ru-RU" sz="1800" b="1" dirty="0" smtClean="0">
              <a:solidFill>
                <a:srgbClr val="003D96"/>
              </a:solidFill>
              <a:latin typeface="Times New Roman" panose="02020603050405020304" pitchFamily="18" charset="0"/>
              <a:cs typeface="Times New Roman" panose="02020603050405020304" pitchFamily="18" charset="0"/>
            </a:endParaRPr>
          </a:p>
          <a:p>
            <a:pPr marL="0" lvl="0" indent="0" algn="ctr">
              <a:buNone/>
            </a:pPr>
            <a:endParaRPr lang="ru-RU" sz="1800" b="1" dirty="0" smtClean="0">
              <a:solidFill>
                <a:srgbClr val="003D96"/>
              </a:solidFill>
              <a:latin typeface="Times New Roman" panose="02020603050405020304" pitchFamily="18" charset="0"/>
              <a:cs typeface="Times New Roman" panose="02020603050405020304" pitchFamily="18" charset="0"/>
            </a:endParaRPr>
          </a:p>
          <a:p>
            <a:pPr marL="0" lvl="0" indent="0" algn="ctr">
              <a:buNone/>
            </a:pPr>
            <a:r>
              <a:rPr lang="ru-RU" sz="1800" b="1" dirty="0" smtClean="0">
                <a:solidFill>
                  <a:srgbClr val="003D96"/>
                </a:solidFill>
                <a:latin typeface="Times New Roman" panose="02020603050405020304" pitchFamily="18" charset="0"/>
                <a:cs typeface="Times New Roman" panose="02020603050405020304" pitchFamily="18" charset="0"/>
              </a:rPr>
              <a:t>Единовременная </a:t>
            </a:r>
            <a:r>
              <a:rPr lang="ru-RU" sz="1800" b="1" dirty="0">
                <a:solidFill>
                  <a:srgbClr val="003D96"/>
                </a:solidFill>
                <a:latin typeface="Times New Roman" panose="02020603050405020304" pitchFamily="18" charset="0"/>
                <a:cs typeface="Times New Roman" panose="02020603050405020304" pitchFamily="18" charset="0"/>
              </a:rPr>
              <a:t>материальная </a:t>
            </a:r>
            <a:r>
              <a:rPr lang="ru-RU" sz="1800" b="1" dirty="0" smtClean="0">
                <a:solidFill>
                  <a:srgbClr val="003D96"/>
                </a:solidFill>
                <a:latin typeface="Times New Roman" panose="02020603050405020304" pitchFamily="18" charset="0"/>
                <a:cs typeface="Times New Roman" panose="02020603050405020304" pitchFamily="18" charset="0"/>
              </a:rPr>
              <a:t>помощь</a:t>
            </a:r>
          </a:p>
          <a:p>
            <a:pPr marL="0" indent="0">
              <a:buNone/>
            </a:pPr>
            <a:r>
              <a:rPr lang="ru-RU" sz="1800" dirty="0" smtClean="0">
                <a:latin typeface="Times New Roman" panose="02020603050405020304" pitchFamily="18" charset="0"/>
                <a:cs typeface="Times New Roman" panose="02020603050405020304" pitchFamily="18" charset="0"/>
              </a:rPr>
              <a:t>                                              от 10000 рублей – 15000 рублей        </a:t>
            </a:r>
            <a:endParaRPr lang="ru-RU" sz="1800" dirty="0">
              <a:latin typeface="Times New Roman" panose="02020603050405020304" pitchFamily="18" charset="0"/>
              <a:cs typeface="Times New Roman" panose="02020603050405020304" pitchFamily="18" charset="0"/>
            </a:endParaRPr>
          </a:p>
          <a:p>
            <a:pPr marL="0" lvl="0" indent="0" algn="ctr">
              <a:buNone/>
            </a:pPr>
            <a:endParaRPr lang="ru-RU" sz="1800" b="1" dirty="0">
              <a:solidFill>
                <a:srgbClr val="003D96"/>
              </a:solidFill>
              <a:latin typeface="Times New Roman" panose="02020603050405020304" pitchFamily="18" charset="0"/>
              <a:cs typeface="Times New Roman" panose="02020603050405020304" pitchFamily="18" charset="0"/>
            </a:endParaRPr>
          </a:p>
          <a:p>
            <a:endParaRPr lang="ru-RU" sz="1600" dirty="0"/>
          </a:p>
          <a:p>
            <a:pPr lvl="0"/>
            <a:endParaRPr lang="ru-RU" sz="1800" b="1" dirty="0">
              <a:solidFill>
                <a:schemeClr val="accent1"/>
              </a:solidFill>
            </a:endParaRPr>
          </a:p>
          <a:p>
            <a:endParaRPr lang="ru-RU" sz="1600" dirty="0"/>
          </a:p>
          <a:p>
            <a:pPr lvl="0"/>
            <a:endParaRPr lang="ru-RU" sz="1800" b="1" dirty="0">
              <a:solidFill>
                <a:schemeClr val="accent1"/>
              </a:solidFill>
            </a:endParaRPr>
          </a:p>
          <a:p>
            <a:endParaRPr lang="ru-RU" sz="1600" dirty="0"/>
          </a:p>
          <a:p>
            <a:pPr lvl="0"/>
            <a:endParaRPr lang="ru-RU" sz="1600" dirty="0">
              <a:latin typeface="Arial" pitchFamily="34" charset="0"/>
              <a:cs typeface="Arial" pitchFamily="34" charset="0"/>
            </a:endParaRPr>
          </a:p>
          <a:p>
            <a:endParaRPr lang="ru-RU" sz="1600" dirty="0">
              <a:solidFill>
                <a:schemeClr val="accent1"/>
              </a:solidFill>
            </a:endParaRPr>
          </a:p>
        </p:txBody>
      </p:sp>
      <p:pic>
        <p:nvPicPr>
          <p:cNvPr id="4" name="Picture 2" descr="\\pdc.edu.ugrasu\edu\PRK\Косинцева М.В\Логотип\logo_YuGU_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16632"/>
            <a:ext cx="648072" cy="1115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140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b="1" i="1" dirty="0" smtClean="0">
                <a:solidFill>
                  <a:schemeClr val="accent1">
                    <a:lumMod val="75000"/>
                  </a:schemeClr>
                </a:solidFill>
                <a:latin typeface="Times New Roman" panose="02020603050405020304" pitchFamily="18" charset="0"/>
                <a:cs typeface="Times New Roman" panose="02020603050405020304" pitchFamily="18" charset="0"/>
              </a:rPr>
              <a:t>Иногородним студентам предоставляется общежитие</a:t>
            </a:r>
            <a:endParaRPr lang="ru-RU" sz="2400" b="1" i="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484784"/>
            <a:ext cx="4536504"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484784"/>
            <a:ext cx="3888432"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38933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66130"/>
          </a:xfrm>
        </p:spPr>
        <p:txBody>
          <a:bodyPr/>
          <a:lstStyle/>
          <a:p>
            <a:r>
              <a:rPr lang="ru-RU" sz="2400" b="1" i="1" dirty="0" smtClean="0">
                <a:solidFill>
                  <a:schemeClr val="accent1">
                    <a:lumMod val="75000"/>
                  </a:schemeClr>
                </a:solidFill>
                <a:latin typeface="Times New Roman" panose="02020603050405020304" pitchFamily="18" charset="0"/>
                <a:cs typeface="Times New Roman" panose="02020603050405020304" pitchFamily="18" charset="0"/>
              </a:rPr>
              <a:t>Контрольные цифры приема на 2020-2021 учебный год</a:t>
            </a:r>
            <a:endParaRPr lang="ru-RU" sz="2400" b="1" i="1" dirty="0">
              <a:solidFill>
                <a:schemeClr val="accent1">
                  <a:lumMod val="75000"/>
                </a:schemeClr>
              </a:solidFill>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109412533"/>
              </p:ext>
            </p:extLst>
          </p:nvPr>
        </p:nvGraphicFramePr>
        <p:xfrm>
          <a:off x="467544" y="1700808"/>
          <a:ext cx="8136903" cy="2260849"/>
        </p:xfrm>
        <a:graphic>
          <a:graphicData uri="http://schemas.openxmlformats.org/drawingml/2006/table">
            <a:tbl>
              <a:tblPr>
                <a:tableStyleId>{3C2FFA5D-87B4-456A-9821-1D502468CF0F}</a:tableStyleId>
              </a:tblPr>
              <a:tblGrid>
                <a:gridCol w="4968551">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648072">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tblGrid>
              <a:tr h="1031415">
                <a:tc>
                  <a:txBody>
                    <a:bodyPr/>
                    <a:lstStyle/>
                    <a:p>
                      <a:pPr marL="0" marR="0" lvl="0" indent="0" algn="ctr" defTabSz="914400" rtl="0" eaLnBrk="1" fontAlgn="base" latinLnBrk="0" hangingPunct="1">
                        <a:lnSpc>
                          <a:spcPts val="1575"/>
                        </a:lnSpc>
                        <a:spcBef>
                          <a:spcPct val="0"/>
                        </a:spcBef>
                        <a:spcAft>
                          <a:spcPct val="0"/>
                        </a:spcAft>
                        <a:buClrTx/>
                        <a:buSzTx/>
                        <a:buFontTx/>
                        <a:buNone/>
                        <a:tabLst>
                          <a:tab pos="1954213" algn="l"/>
                          <a:tab pos="4533900" algn="l"/>
                          <a:tab pos="5999163" algn="l"/>
                        </a:tabLst>
                      </a:pPr>
                      <a:r>
                        <a:rPr kumimoji="0" lang="ru-RU" sz="1600" b="1" u="none" strike="noStrike" cap="none" normalizeH="0" baseline="0" dirty="0" smtClean="0">
                          <a:ln>
                            <a:noFill/>
                          </a:ln>
                          <a:solidFill>
                            <a:srgbClr val="00B050"/>
                          </a:solidFill>
                          <a:effectLst/>
                          <a:latin typeface="Arial Black" pitchFamily="34" charset="0"/>
                        </a:rPr>
                        <a:t> НАПРАВЛЕНИЕ/ СПЕЦИАЛЬНОСТЬ -       ОЧНОЕ</a:t>
                      </a:r>
                      <a:endParaRPr kumimoji="0" lang="ru-RU" sz="1600" b="1" i="0" u="none" strike="noStrike" cap="none" normalizeH="0" baseline="0" dirty="0" smtClean="0">
                        <a:ln>
                          <a:noFill/>
                        </a:ln>
                        <a:solidFill>
                          <a:srgbClr val="00B050"/>
                        </a:solidFill>
                        <a:effectLst/>
                        <a:latin typeface="Arial Black" pitchFamily="34" charset="0"/>
                        <a:cs typeface="Times New Roman" pitchFamily="18" charset="0"/>
                      </a:endParaRPr>
                    </a:p>
                  </a:txBody>
                  <a:tcPr marL="53831" marR="53831" marT="0" marB="0" anchor="ctr" horzOverflow="overflow"/>
                </a:tc>
                <a:tc>
                  <a:txBody>
                    <a:bodyPr/>
                    <a:lstStyle/>
                    <a:p>
                      <a:pPr marL="0" marR="0" lvl="0" indent="0" algn="ctr" defTabSz="914400" rtl="0" eaLnBrk="1" fontAlgn="base" latinLnBrk="0" hangingPunct="1">
                        <a:lnSpc>
                          <a:spcPts val="1575"/>
                        </a:lnSpc>
                        <a:spcBef>
                          <a:spcPct val="0"/>
                        </a:spcBef>
                        <a:spcAft>
                          <a:spcPct val="0"/>
                        </a:spcAft>
                        <a:buClrTx/>
                        <a:buSzTx/>
                        <a:buFontTx/>
                        <a:buNone/>
                        <a:tabLst>
                          <a:tab pos="1954213" algn="l"/>
                          <a:tab pos="4533900" algn="l"/>
                          <a:tab pos="5999163" algn="l"/>
                        </a:tabLst>
                      </a:pPr>
                      <a:r>
                        <a:rPr kumimoji="0" lang="ru-RU" sz="1600" b="1" u="none" strike="noStrike" cap="none" normalizeH="0" baseline="0" dirty="0" smtClean="0">
                          <a:ln>
                            <a:noFill/>
                          </a:ln>
                          <a:solidFill>
                            <a:srgbClr val="00B050"/>
                          </a:solidFill>
                          <a:effectLst/>
                          <a:latin typeface="Arial Black" pitchFamily="34" charset="0"/>
                        </a:rPr>
                        <a:t>РФ</a:t>
                      </a:r>
                      <a:endParaRPr kumimoji="0" lang="ru-RU" sz="1600" b="1" i="0" u="none" strike="noStrike" cap="none" normalizeH="0" baseline="0" dirty="0" smtClean="0">
                        <a:ln>
                          <a:noFill/>
                        </a:ln>
                        <a:solidFill>
                          <a:srgbClr val="00B050"/>
                        </a:solidFill>
                        <a:effectLst/>
                        <a:latin typeface="Arial Black" pitchFamily="34" charset="0"/>
                        <a:cs typeface="Times New Roman" pitchFamily="18" charset="0"/>
                      </a:endParaRPr>
                    </a:p>
                  </a:txBody>
                  <a:tcPr marL="53831" marR="53831" marT="0" marB="0" anchor="ctr" horzOverflow="overflow"/>
                </a:tc>
                <a:tc>
                  <a:txBody>
                    <a:bodyPr/>
                    <a:lstStyle/>
                    <a:p>
                      <a:pPr marL="0" marR="0" lvl="0" indent="0" algn="ctr" defTabSz="914400" rtl="0" eaLnBrk="1" fontAlgn="base" latinLnBrk="0" hangingPunct="1">
                        <a:lnSpc>
                          <a:spcPts val="1575"/>
                        </a:lnSpc>
                        <a:spcBef>
                          <a:spcPct val="0"/>
                        </a:spcBef>
                        <a:spcAft>
                          <a:spcPct val="0"/>
                        </a:spcAft>
                        <a:buClrTx/>
                        <a:buSzTx/>
                        <a:buFontTx/>
                        <a:buNone/>
                        <a:tabLst>
                          <a:tab pos="1954213" algn="l"/>
                          <a:tab pos="4533900" algn="l"/>
                          <a:tab pos="5999163" algn="l"/>
                        </a:tabLst>
                      </a:pPr>
                      <a:r>
                        <a:rPr kumimoji="0" lang="ru-RU" sz="1600" b="1" u="none" strike="noStrike" cap="none" normalizeH="0" baseline="0" dirty="0" smtClean="0">
                          <a:ln>
                            <a:noFill/>
                          </a:ln>
                          <a:solidFill>
                            <a:srgbClr val="00B050"/>
                          </a:solidFill>
                          <a:effectLst/>
                          <a:latin typeface="Arial Black" pitchFamily="34" charset="0"/>
                        </a:rPr>
                        <a:t>ХМАО</a:t>
                      </a:r>
                      <a:endParaRPr kumimoji="0" lang="ru-RU" sz="1600" b="1" i="0" u="none" strike="noStrike" cap="none" normalizeH="0" baseline="0" dirty="0" smtClean="0">
                        <a:ln>
                          <a:noFill/>
                        </a:ln>
                        <a:solidFill>
                          <a:srgbClr val="00B050"/>
                        </a:solidFill>
                        <a:effectLst/>
                        <a:latin typeface="Arial Black" pitchFamily="34" charset="0"/>
                        <a:cs typeface="Times New Roman" pitchFamily="18" charset="0"/>
                      </a:endParaRPr>
                    </a:p>
                  </a:txBody>
                  <a:tcPr marL="53831" marR="53831" marT="0" marB="0" anchor="ctr" horzOverflow="overflow"/>
                </a:tc>
                <a:tc>
                  <a:txBody>
                    <a:bodyPr/>
                    <a:lstStyle/>
                    <a:p>
                      <a:pPr marL="0" marR="0" lvl="0" indent="0" algn="ctr" defTabSz="914400" rtl="0" eaLnBrk="1" fontAlgn="base" latinLnBrk="0" hangingPunct="1">
                        <a:lnSpc>
                          <a:spcPts val="1575"/>
                        </a:lnSpc>
                        <a:spcBef>
                          <a:spcPct val="0"/>
                        </a:spcBef>
                        <a:spcAft>
                          <a:spcPct val="0"/>
                        </a:spcAft>
                        <a:buClrTx/>
                        <a:buSzTx/>
                        <a:buFontTx/>
                        <a:buNone/>
                        <a:tabLst>
                          <a:tab pos="1954213" algn="l"/>
                          <a:tab pos="4533900" algn="l"/>
                          <a:tab pos="5999163" algn="l"/>
                        </a:tabLst>
                      </a:pPr>
                      <a:r>
                        <a:rPr kumimoji="0" lang="ru-RU" sz="1600" b="1" u="none" strike="noStrike" cap="none" normalizeH="0" baseline="0" dirty="0" smtClean="0">
                          <a:ln>
                            <a:noFill/>
                          </a:ln>
                          <a:solidFill>
                            <a:srgbClr val="00B050"/>
                          </a:solidFill>
                          <a:effectLst/>
                          <a:latin typeface="Arial Black" pitchFamily="34" charset="0"/>
                        </a:rPr>
                        <a:t>ВН</a:t>
                      </a:r>
                      <a:endParaRPr kumimoji="0" lang="ru-RU" sz="1600" b="1" i="0" u="none" strike="noStrike" cap="none" normalizeH="0" baseline="0" dirty="0" smtClean="0">
                        <a:ln>
                          <a:noFill/>
                        </a:ln>
                        <a:solidFill>
                          <a:srgbClr val="00B050"/>
                        </a:solidFill>
                        <a:effectLst/>
                        <a:latin typeface="Arial Black" pitchFamily="34" charset="0"/>
                        <a:cs typeface="Times New Roman" pitchFamily="18" charset="0"/>
                      </a:endParaRPr>
                    </a:p>
                  </a:txBody>
                  <a:tcPr marL="53831" marR="53831" marT="0" marB="0" anchor="ctr" horzOverflow="overflow"/>
                </a:tc>
                <a:tc>
                  <a:txBody>
                    <a:bodyPr/>
                    <a:lstStyle/>
                    <a:p>
                      <a:pPr marL="0" marR="0" lvl="0" indent="0" algn="ctr" defTabSz="914400" rtl="0" eaLnBrk="1" fontAlgn="base" latinLnBrk="0" hangingPunct="1">
                        <a:lnSpc>
                          <a:spcPts val="1575"/>
                        </a:lnSpc>
                        <a:spcBef>
                          <a:spcPct val="0"/>
                        </a:spcBef>
                        <a:spcAft>
                          <a:spcPct val="0"/>
                        </a:spcAft>
                        <a:buClrTx/>
                        <a:buSzTx/>
                        <a:buFontTx/>
                        <a:buNone/>
                        <a:tabLst>
                          <a:tab pos="1954213" algn="l"/>
                          <a:tab pos="4533900" algn="l"/>
                          <a:tab pos="5999163" algn="l"/>
                        </a:tabLst>
                      </a:pPr>
                      <a:r>
                        <a:rPr kumimoji="0" lang="ru-RU" sz="1600" b="1" u="none" strike="noStrike" cap="none" normalizeH="0" baseline="0" dirty="0" smtClean="0">
                          <a:ln>
                            <a:noFill/>
                          </a:ln>
                          <a:solidFill>
                            <a:srgbClr val="00B050"/>
                          </a:solidFill>
                          <a:effectLst/>
                          <a:latin typeface="Arial Black" pitchFamily="34" charset="0"/>
                        </a:rPr>
                        <a:t>ИТОГО</a:t>
                      </a:r>
                      <a:endParaRPr kumimoji="0" lang="ru-RU" sz="1600" b="1" i="0" u="none" strike="noStrike" cap="none" normalizeH="0" baseline="0" dirty="0" smtClean="0">
                        <a:ln>
                          <a:noFill/>
                        </a:ln>
                        <a:solidFill>
                          <a:srgbClr val="00B050"/>
                        </a:solidFill>
                        <a:effectLst/>
                        <a:latin typeface="Arial Black" pitchFamily="34" charset="0"/>
                        <a:cs typeface="Times New Roman" pitchFamily="18" charset="0"/>
                      </a:endParaRPr>
                    </a:p>
                  </a:txBody>
                  <a:tcPr marL="53831" marR="53831" marT="0" marB="0" anchor="ctr" horzOverflow="overflow"/>
                </a:tc>
                <a:extLst>
                  <a:ext uri="{0D108BD9-81ED-4DB2-BD59-A6C34878D82A}">
                    <a16:rowId xmlns:a16="http://schemas.microsoft.com/office/drawing/2014/main" val="10000"/>
                  </a:ext>
                </a:extLst>
              </a:tr>
              <a:tr h="6147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u="none" strike="noStrike" cap="none" normalizeH="0" baseline="0" dirty="0" smtClean="0">
                          <a:ln>
                            <a:noFill/>
                          </a:ln>
                          <a:effectLst/>
                          <a:latin typeface="Times New Roman" pitchFamily="18" charset="0"/>
                          <a:cs typeface="Times New Roman" pitchFamily="18" charset="0"/>
                        </a:rPr>
                        <a:t>40.03.01    Юриспруденция </a:t>
                      </a:r>
                      <a:endParaRPr kumimoji="0" lang="ru-RU"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53831" marR="53831" marT="0" marB="0" horzOverflow="overflow"/>
                </a:tc>
                <a:tc>
                  <a:txBody>
                    <a:bodyPr/>
                    <a:lstStyle/>
                    <a:p>
                      <a:pPr marL="0" marR="0" lvl="0" indent="0" algn="ctr" defTabSz="914400" rtl="0" eaLnBrk="1" fontAlgn="base" latinLnBrk="0" hangingPunct="1">
                        <a:lnSpc>
                          <a:spcPts val="1575"/>
                        </a:lnSpc>
                        <a:spcBef>
                          <a:spcPct val="0"/>
                        </a:spcBef>
                        <a:spcAft>
                          <a:spcPct val="0"/>
                        </a:spcAft>
                        <a:buClrTx/>
                        <a:buSzTx/>
                        <a:buFontTx/>
                        <a:buNone/>
                        <a:tabLst>
                          <a:tab pos="1954213" algn="l"/>
                          <a:tab pos="4533900" algn="l"/>
                          <a:tab pos="5999163" algn="l"/>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18</a:t>
                      </a:r>
                    </a:p>
                  </a:txBody>
                  <a:tcPr marL="53831" marR="53831" marT="0" marB="0" anchor="ctr" horzOverflow="overflow"/>
                </a:tc>
                <a:tc>
                  <a:txBody>
                    <a:bodyPr/>
                    <a:lstStyle/>
                    <a:p>
                      <a:pPr marL="0" marR="0" lvl="0" indent="0" algn="ctr" defTabSz="914400" rtl="0" eaLnBrk="1" fontAlgn="base" latinLnBrk="0" hangingPunct="1">
                        <a:lnSpc>
                          <a:spcPts val="1575"/>
                        </a:lnSpc>
                        <a:spcBef>
                          <a:spcPct val="0"/>
                        </a:spcBef>
                        <a:spcAft>
                          <a:spcPct val="0"/>
                        </a:spcAft>
                        <a:buClrTx/>
                        <a:buSzTx/>
                        <a:buFontTx/>
                        <a:buNone/>
                        <a:tabLst>
                          <a:tab pos="1954213" algn="l"/>
                          <a:tab pos="4533900" algn="l"/>
                          <a:tab pos="5999163" algn="l"/>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15</a:t>
                      </a:r>
                    </a:p>
                  </a:txBody>
                  <a:tcPr marL="53831" marR="53831" marT="0" marB="0" anchor="ctr" horzOverflow="overflow"/>
                </a:tc>
                <a:tc>
                  <a:txBody>
                    <a:bodyPr/>
                    <a:lstStyle/>
                    <a:p>
                      <a:pPr marL="0" marR="0" lvl="0" indent="0" algn="ctr" defTabSz="914400" rtl="0" eaLnBrk="1" fontAlgn="base" latinLnBrk="0" hangingPunct="1">
                        <a:lnSpc>
                          <a:spcPts val="1575"/>
                        </a:lnSpc>
                        <a:spcBef>
                          <a:spcPct val="0"/>
                        </a:spcBef>
                        <a:spcAft>
                          <a:spcPct val="0"/>
                        </a:spcAft>
                        <a:buClrTx/>
                        <a:buSzTx/>
                        <a:buFontTx/>
                        <a:buNone/>
                        <a:tabLst>
                          <a:tab pos="1954213" algn="l"/>
                          <a:tab pos="4533900" algn="l"/>
                          <a:tab pos="5999163" algn="l"/>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17</a:t>
                      </a:r>
                    </a:p>
                  </a:txBody>
                  <a:tcPr marL="53831" marR="53831" marT="0" marB="0" anchor="ctr" horzOverflow="overflow"/>
                </a:tc>
                <a:tc>
                  <a:txBody>
                    <a:bodyPr/>
                    <a:lstStyle/>
                    <a:p>
                      <a:pPr marL="0" marR="0" lvl="0" indent="0" algn="ctr" defTabSz="914400" rtl="0" eaLnBrk="1" fontAlgn="base" latinLnBrk="0" hangingPunct="1">
                        <a:lnSpc>
                          <a:spcPts val="1575"/>
                        </a:lnSpc>
                        <a:spcBef>
                          <a:spcPct val="0"/>
                        </a:spcBef>
                        <a:spcAft>
                          <a:spcPct val="0"/>
                        </a:spcAft>
                        <a:buClrTx/>
                        <a:buSzTx/>
                        <a:buFontTx/>
                        <a:buNone/>
                        <a:tabLst>
                          <a:tab pos="1954213" algn="l"/>
                          <a:tab pos="4533900" algn="l"/>
                          <a:tab pos="5999163" algn="l"/>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50</a:t>
                      </a:r>
                    </a:p>
                  </a:txBody>
                  <a:tcPr marL="53831" marR="53831" marT="0" marB="0" anchor="ctr" horzOverflow="overflow"/>
                </a:tc>
                <a:extLst>
                  <a:ext uri="{0D108BD9-81ED-4DB2-BD59-A6C34878D82A}">
                    <a16:rowId xmlns:a16="http://schemas.microsoft.com/office/drawing/2014/main" val="10001"/>
                  </a:ext>
                </a:extLst>
              </a:tr>
              <a:tr h="6147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40.03.01    Юриспруденция      (</a:t>
                      </a: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ОЧНО-ЗАОЧНАЯ)</a:t>
                      </a:r>
                    </a:p>
                  </a:txBody>
                  <a:tcPr marL="53831" marR="53831" marT="0" marB="0" horzOverflow="overflow"/>
                </a:tc>
                <a:tc>
                  <a:txBody>
                    <a:bodyPr/>
                    <a:lstStyle/>
                    <a:p>
                      <a:pPr marL="0" marR="0" lvl="0" indent="0" algn="ctr" defTabSz="914400" rtl="0" eaLnBrk="1" fontAlgn="base" latinLnBrk="0" hangingPunct="1">
                        <a:lnSpc>
                          <a:spcPts val="1575"/>
                        </a:lnSpc>
                        <a:spcBef>
                          <a:spcPct val="0"/>
                        </a:spcBef>
                        <a:spcAft>
                          <a:spcPct val="0"/>
                        </a:spcAft>
                        <a:buClrTx/>
                        <a:buSzTx/>
                        <a:buFontTx/>
                        <a:buNone/>
                        <a:tabLst>
                          <a:tab pos="1954213" algn="l"/>
                          <a:tab pos="4533900" algn="l"/>
                          <a:tab pos="5999163" algn="l"/>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a:t>
                      </a:r>
                    </a:p>
                  </a:txBody>
                  <a:tcPr marL="53831" marR="53831" marT="0" marB="0" anchor="ctr" horzOverflow="overflow"/>
                </a:tc>
                <a:tc>
                  <a:txBody>
                    <a:bodyPr/>
                    <a:lstStyle/>
                    <a:p>
                      <a:pPr marL="0" marR="0" lvl="0" indent="0" algn="ctr" defTabSz="914400" rtl="0" eaLnBrk="1" fontAlgn="base" latinLnBrk="0" hangingPunct="1">
                        <a:lnSpc>
                          <a:spcPts val="1575"/>
                        </a:lnSpc>
                        <a:spcBef>
                          <a:spcPct val="0"/>
                        </a:spcBef>
                        <a:spcAft>
                          <a:spcPct val="0"/>
                        </a:spcAft>
                        <a:buClrTx/>
                        <a:buSzTx/>
                        <a:buFontTx/>
                        <a:buNone/>
                        <a:tabLst>
                          <a:tab pos="1954213" algn="l"/>
                          <a:tab pos="4533900" algn="l"/>
                          <a:tab pos="5999163" algn="l"/>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a:t>
                      </a:r>
                    </a:p>
                  </a:txBody>
                  <a:tcPr marL="53831" marR="53831" marT="0" marB="0" anchor="ctr" horzOverflow="overflow"/>
                </a:tc>
                <a:tc>
                  <a:txBody>
                    <a:bodyPr/>
                    <a:lstStyle/>
                    <a:p>
                      <a:pPr marL="0" marR="0" lvl="0" indent="0" algn="ctr" defTabSz="914400" rtl="0" eaLnBrk="1" fontAlgn="base" latinLnBrk="0" hangingPunct="1">
                        <a:lnSpc>
                          <a:spcPts val="1575"/>
                        </a:lnSpc>
                        <a:spcBef>
                          <a:spcPct val="0"/>
                        </a:spcBef>
                        <a:spcAft>
                          <a:spcPct val="0"/>
                        </a:spcAft>
                        <a:buClrTx/>
                        <a:buSzTx/>
                        <a:buFontTx/>
                        <a:buNone/>
                        <a:tabLst>
                          <a:tab pos="1954213" algn="l"/>
                          <a:tab pos="4533900" algn="l"/>
                          <a:tab pos="5999163" algn="l"/>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20</a:t>
                      </a:r>
                    </a:p>
                  </a:txBody>
                  <a:tcPr marL="53831" marR="53831" marT="0" marB="0" anchor="ctr" horzOverflow="overflow"/>
                </a:tc>
                <a:tc>
                  <a:txBody>
                    <a:bodyPr/>
                    <a:lstStyle/>
                    <a:p>
                      <a:pPr marL="0" marR="0" lvl="0" indent="0" algn="ctr" defTabSz="914400" rtl="0" eaLnBrk="1" fontAlgn="base" latinLnBrk="0" hangingPunct="1">
                        <a:lnSpc>
                          <a:spcPts val="1575"/>
                        </a:lnSpc>
                        <a:spcBef>
                          <a:spcPct val="0"/>
                        </a:spcBef>
                        <a:spcAft>
                          <a:spcPct val="0"/>
                        </a:spcAft>
                        <a:buClrTx/>
                        <a:buSzTx/>
                        <a:buFontTx/>
                        <a:buNone/>
                        <a:tabLst>
                          <a:tab pos="1954213" algn="l"/>
                          <a:tab pos="4533900" algn="l"/>
                          <a:tab pos="5999163" algn="l"/>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20</a:t>
                      </a:r>
                    </a:p>
                  </a:txBody>
                  <a:tcPr marL="53831" marR="53831" marT="0" marB="0" anchor="ctr" horzOverflow="overflow"/>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29012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43608" y="1340768"/>
            <a:ext cx="7128792" cy="1625060"/>
          </a:xfrm>
          <a:prstGeom prst="rect">
            <a:avLst/>
          </a:prstGeom>
          <a:solidFill>
            <a:schemeClr val="accent1">
              <a:lumMod val="20000"/>
              <a:lumOff val="80000"/>
            </a:schemeClr>
          </a:solidFill>
          <a:ln>
            <a:solidFill>
              <a:schemeClr val="bg1"/>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l">
              <a:spcBef>
                <a:spcPct val="20000"/>
              </a:spcBef>
              <a:defRPr/>
            </a:pPr>
            <a:endParaRPr lang="ru-RU" sz="1800" b="1" i="1" dirty="0">
              <a:latin typeface="Arial" charset="0"/>
              <a:cs typeface="Arial" charset="0"/>
            </a:endParaRPr>
          </a:p>
          <a:p>
            <a:pPr eaLnBrk="1" hangingPunct="1">
              <a:lnSpc>
                <a:spcPct val="80000"/>
              </a:lnSpc>
              <a:spcBef>
                <a:spcPts val="0"/>
              </a:spcBef>
              <a:buFont typeface="Arial" charset="0"/>
              <a:buNone/>
              <a:defRPr/>
            </a:pPr>
            <a:r>
              <a:rPr lang="ru-RU" sz="1800" b="1" dirty="0" smtClean="0">
                <a:solidFill>
                  <a:srgbClr val="177242"/>
                </a:solidFill>
                <a:latin typeface="Arial" pitchFamily="34" charset="0"/>
                <a:cs typeface="Arial" pitchFamily="34" charset="0"/>
              </a:rPr>
              <a:t>     </a:t>
            </a:r>
            <a:r>
              <a:rPr lang="ru-RU" sz="2400" b="1" i="1" dirty="0">
                <a:solidFill>
                  <a:schemeClr val="accent1">
                    <a:lumMod val="75000"/>
                  </a:schemeClr>
                </a:solidFill>
                <a:latin typeface="Times New Roman" panose="02020603050405020304" pitchFamily="18" charset="0"/>
                <a:cs typeface="Times New Roman" panose="02020603050405020304" pitchFamily="18" charset="0"/>
              </a:rPr>
              <a:t>В</a:t>
            </a:r>
            <a:r>
              <a:rPr lang="ru-RU" sz="2400" b="1" i="1" dirty="0" smtClean="0">
                <a:solidFill>
                  <a:schemeClr val="accent1">
                    <a:lumMod val="75000"/>
                  </a:schemeClr>
                </a:solidFill>
                <a:latin typeface="Times New Roman" panose="02020603050405020304" pitchFamily="18" charset="0"/>
                <a:cs typeface="Times New Roman" panose="02020603050405020304" pitchFamily="18" charset="0"/>
              </a:rPr>
              <a:t>ступительные </a:t>
            </a:r>
            <a:r>
              <a:rPr lang="ru-RU" sz="2400" b="1" i="1" dirty="0">
                <a:solidFill>
                  <a:schemeClr val="accent1">
                    <a:lumMod val="75000"/>
                  </a:schemeClr>
                </a:solidFill>
                <a:latin typeface="Times New Roman" panose="02020603050405020304" pitchFamily="18" charset="0"/>
                <a:cs typeface="Times New Roman" panose="02020603050405020304" pitchFamily="18" charset="0"/>
              </a:rPr>
              <a:t>испытания:</a:t>
            </a:r>
          </a:p>
          <a:p>
            <a:pPr algn="l" eaLnBrk="1" hangingPunct="1">
              <a:lnSpc>
                <a:spcPct val="80000"/>
              </a:lnSpc>
              <a:spcBef>
                <a:spcPts val="0"/>
              </a:spcBef>
              <a:buFont typeface="Arial" charset="0"/>
              <a:buNone/>
              <a:defRPr/>
            </a:pPr>
            <a:endParaRPr lang="ru-RU" sz="1800" b="1" dirty="0">
              <a:latin typeface="Arial" pitchFamily="34" charset="0"/>
              <a:cs typeface="Arial" pitchFamily="34" charset="0"/>
            </a:endParaRPr>
          </a:p>
          <a:p>
            <a:pPr algn="l" eaLnBrk="1" hangingPunct="1">
              <a:lnSpc>
                <a:spcPct val="80000"/>
              </a:lnSpc>
              <a:spcBef>
                <a:spcPts val="0"/>
              </a:spcBef>
              <a:buFont typeface="Arial" charset="0"/>
              <a:buNone/>
              <a:defRPr/>
            </a:pPr>
            <a:r>
              <a:rPr lang="ru-RU" sz="2000" b="1" dirty="0">
                <a:latin typeface="Times New Roman" panose="02020603050405020304" pitchFamily="18" charset="0"/>
                <a:cs typeface="Times New Roman" panose="02020603050405020304" pitchFamily="18" charset="0"/>
              </a:rPr>
              <a:t>1</a:t>
            </a:r>
            <a:r>
              <a:rPr lang="ru-RU" sz="2000" b="1" dirty="0" smtClean="0">
                <a:latin typeface="Times New Roman" panose="02020603050405020304" pitchFamily="18" charset="0"/>
                <a:cs typeface="Times New Roman" panose="02020603050405020304" pitchFamily="18" charset="0"/>
              </a:rPr>
              <a:t>.  Обществознание     (</a:t>
            </a:r>
            <a:r>
              <a:rPr lang="ru-RU" sz="2000" b="1" dirty="0">
                <a:latin typeface="Times New Roman" panose="02020603050405020304" pitchFamily="18" charset="0"/>
                <a:cs typeface="Times New Roman" panose="02020603050405020304" pitchFamily="18" charset="0"/>
              </a:rPr>
              <a:t>минимальный балл – 55)</a:t>
            </a:r>
          </a:p>
          <a:p>
            <a:pPr marL="342900" indent="-342900" algn="l" eaLnBrk="1" hangingPunct="1">
              <a:lnSpc>
                <a:spcPct val="80000"/>
              </a:lnSpc>
              <a:spcBef>
                <a:spcPts val="0"/>
              </a:spcBef>
              <a:buFont typeface="Arial" charset="0"/>
              <a:buAutoNum type="arabicPeriod" startAt="2"/>
              <a:defRPr/>
            </a:pPr>
            <a:r>
              <a:rPr lang="ru-RU" sz="2000" b="1" dirty="0" smtClean="0">
                <a:latin typeface="Times New Roman" panose="02020603050405020304" pitchFamily="18" charset="0"/>
                <a:cs typeface="Times New Roman" panose="02020603050405020304" pitchFamily="18" charset="0"/>
              </a:rPr>
              <a:t>История                   (</a:t>
            </a:r>
            <a:r>
              <a:rPr lang="ru-RU" sz="2000" b="1" dirty="0">
                <a:latin typeface="Times New Roman" panose="02020603050405020304" pitchFamily="18" charset="0"/>
                <a:cs typeface="Times New Roman" panose="02020603050405020304" pitchFamily="18" charset="0"/>
              </a:rPr>
              <a:t>минимальный балл – 45)</a:t>
            </a:r>
          </a:p>
          <a:p>
            <a:pPr marL="342900" indent="-342900" algn="l" eaLnBrk="1" hangingPunct="1">
              <a:lnSpc>
                <a:spcPct val="80000"/>
              </a:lnSpc>
              <a:spcBef>
                <a:spcPts val="0"/>
              </a:spcBef>
              <a:buFont typeface="Arial" charset="0"/>
              <a:buAutoNum type="arabicPeriod" startAt="2"/>
              <a:defRPr/>
            </a:pPr>
            <a:r>
              <a:rPr lang="ru-RU" sz="2000" b="1" dirty="0">
                <a:latin typeface="Times New Roman" panose="02020603050405020304" pitchFamily="18" charset="0"/>
                <a:cs typeface="Times New Roman" panose="02020603050405020304" pitchFamily="18" charset="0"/>
              </a:rPr>
              <a:t>Русский </a:t>
            </a:r>
            <a:r>
              <a:rPr lang="ru-RU" sz="2000" b="1" dirty="0" smtClean="0">
                <a:latin typeface="Times New Roman" panose="02020603050405020304" pitchFamily="18" charset="0"/>
                <a:cs typeface="Times New Roman" panose="02020603050405020304" pitchFamily="18" charset="0"/>
              </a:rPr>
              <a:t>язык          (</a:t>
            </a:r>
            <a:r>
              <a:rPr lang="ru-RU" sz="2000" b="1" dirty="0">
                <a:latin typeface="Times New Roman" panose="02020603050405020304" pitchFamily="18" charset="0"/>
                <a:cs typeface="Times New Roman" panose="02020603050405020304" pitchFamily="18" charset="0"/>
              </a:rPr>
              <a:t>минимальный балл – 40) </a:t>
            </a:r>
          </a:p>
        </p:txBody>
      </p:sp>
      <p:pic>
        <p:nvPicPr>
          <p:cNvPr id="10244" name="Picture 5" descr="https://opt-452148.ssl.1c-bitrix-cdn.ru/upload/iblock/876/876e4315b1d056c4f4680ad5dee36111.jpg?147859726748935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0256" y="4293095"/>
            <a:ext cx="3810928" cy="23479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293094"/>
            <a:ext cx="3822700" cy="23479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477963" y="18653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4"/>
          <p:cNvSpPr>
            <a:spLocks noChangeArrowheads="1"/>
          </p:cNvSpPr>
          <p:nvPr/>
        </p:nvSpPr>
        <p:spPr bwMode="auto">
          <a:xfrm>
            <a:off x="2779713"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467474012"/>
              </p:ext>
            </p:extLst>
          </p:nvPr>
        </p:nvGraphicFramePr>
        <p:xfrm>
          <a:off x="827583" y="116632"/>
          <a:ext cx="8136904" cy="6410108"/>
        </p:xfrm>
        <a:graphic>
          <a:graphicData uri="http://schemas.openxmlformats.org/drawingml/2006/table">
            <a:tbl>
              <a:tblPr firstRow="1" firstCol="1" bandRow="1"/>
              <a:tblGrid>
                <a:gridCol w="5976664">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tblGrid>
              <a:tr h="533139">
                <a:tc gridSpan="2">
                  <a:txBody>
                    <a:bodyPr/>
                    <a:lstStyle/>
                    <a:p>
                      <a:pPr algn="ctr">
                        <a:lnSpc>
                          <a:spcPct val="115000"/>
                        </a:lnSpc>
                        <a:spcAft>
                          <a:spcPts val="0"/>
                        </a:spcAft>
                        <a:tabLst>
                          <a:tab pos="540385" algn="l"/>
                        </a:tabLst>
                      </a:pPr>
                      <a:r>
                        <a:rPr lang="ru-RU" sz="2400" b="1" i="1" dirty="0">
                          <a:solidFill>
                            <a:schemeClr val="accent1">
                              <a:lumMod val="75000"/>
                            </a:schemeClr>
                          </a:solidFill>
                          <a:effectLst/>
                          <a:latin typeface="Times New Roman"/>
                          <a:ea typeface="Times New Roman"/>
                          <a:cs typeface="Times New Roman"/>
                        </a:rPr>
                        <a:t>Индивидуальные достижения</a:t>
                      </a:r>
                      <a:endParaRPr lang="ru-RU" sz="2400" b="1" i="1" dirty="0">
                        <a:solidFill>
                          <a:schemeClr val="accent1">
                            <a:lumMod val="75000"/>
                          </a:schemeClr>
                        </a:solidFill>
                        <a:effectLst/>
                        <a:latin typeface="Calibri"/>
                        <a:ea typeface="Times New Roman"/>
                        <a:cs typeface="Times New Roman"/>
                      </a:endParaRPr>
                    </a:p>
                  </a:txBody>
                  <a:tcPr marL="40897" marR="40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tabLst>
                          <a:tab pos="540385" algn="l"/>
                        </a:tabLst>
                      </a:pPr>
                      <a:r>
                        <a:rPr lang="ru-RU" sz="1400" b="1" dirty="0">
                          <a:solidFill>
                            <a:schemeClr val="accent1">
                              <a:lumMod val="75000"/>
                            </a:schemeClr>
                          </a:solidFill>
                          <a:effectLst/>
                          <a:latin typeface="Times New Roman"/>
                          <a:ea typeface="Times New Roman"/>
                          <a:cs typeface="Times New Roman"/>
                        </a:rPr>
                        <a:t>Кол-во баллов</a:t>
                      </a:r>
                      <a:endParaRPr lang="ru-RU" sz="1400" b="1" dirty="0">
                        <a:solidFill>
                          <a:schemeClr val="accent1">
                            <a:lumMod val="75000"/>
                          </a:schemeClr>
                        </a:solidFill>
                        <a:effectLst/>
                        <a:latin typeface="Calibri"/>
                        <a:ea typeface="Times New Roman"/>
                        <a:cs typeface="Times New Roman"/>
                      </a:endParaRPr>
                    </a:p>
                  </a:txBody>
                  <a:tcPr marL="40897" marR="40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24091">
                <a:tc gridSpan="2">
                  <a:txBody>
                    <a:bodyPr/>
                    <a:lstStyle/>
                    <a:p>
                      <a:pPr algn="just">
                        <a:lnSpc>
                          <a:spcPct val="115000"/>
                        </a:lnSpc>
                        <a:spcAft>
                          <a:spcPts val="0"/>
                        </a:spcAft>
                        <a:tabLst>
                          <a:tab pos="540385" algn="l"/>
                        </a:tabLst>
                      </a:pPr>
                      <a:r>
                        <a:rPr lang="ru-RU" sz="1200" dirty="0">
                          <a:effectLst/>
                          <a:latin typeface="Times New Roman" panose="02020603050405020304" pitchFamily="18" charset="0"/>
                          <a:ea typeface="Times New Roman"/>
                          <a:cs typeface="Times New Roman" panose="02020603050405020304" pitchFamily="18" charset="0"/>
                        </a:rPr>
                        <a:t>Наличие статуса чемпиона и </a:t>
                      </a:r>
                      <a:r>
                        <a:rPr lang="ru-RU" sz="1200" dirty="0" smtClean="0">
                          <a:effectLst/>
                          <a:latin typeface="Times New Roman" panose="02020603050405020304" pitchFamily="18" charset="0"/>
                          <a:ea typeface="Times New Roman"/>
                          <a:cs typeface="Times New Roman" panose="02020603050405020304" pitchFamily="18" charset="0"/>
                        </a:rPr>
                        <a:t>призера  Олимпийских </a:t>
                      </a:r>
                      <a:r>
                        <a:rPr lang="ru-RU" sz="1200" dirty="0">
                          <a:effectLst/>
                          <a:latin typeface="Times New Roman" panose="02020603050405020304" pitchFamily="18" charset="0"/>
                          <a:ea typeface="Times New Roman"/>
                          <a:cs typeface="Times New Roman" panose="02020603050405020304" pitchFamily="18" charset="0"/>
                        </a:rPr>
                        <a:t>игр, </a:t>
                      </a:r>
                      <a:r>
                        <a:rPr lang="ru-RU" sz="1200" dirty="0" err="1">
                          <a:effectLst/>
                          <a:latin typeface="Times New Roman" panose="02020603050405020304" pitchFamily="18" charset="0"/>
                          <a:ea typeface="Times New Roman"/>
                          <a:cs typeface="Times New Roman" panose="02020603050405020304" pitchFamily="18" charset="0"/>
                        </a:rPr>
                        <a:t>Паралимпийских</a:t>
                      </a:r>
                      <a:r>
                        <a:rPr lang="ru-RU" sz="1200" dirty="0">
                          <a:effectLst/>
                          <a:latin typeface="Times New Roman" panose="02020603050405020304" pitchFamily="18" charset="0"/>
                          <a:ea typeface="Times New Roman"/>
                          <a:cs typeface="Times New Roman" panose="02020603050405020304" pitchFamily="18" charset="0"/>
                        </a:rPr>
                        <a:t> игр и </a:t>
                      </a:r>
                      <a:r>
                        <a:rPr lang="ru-RU" sz="1200" dirty="0" err="1">
                          <a:effectLst/>
                          <a:latin typeface="Times New Roman" panose="02020603050405020304" pitchFamily="18" charset="0"/>
                          <a:ea typeface="Times New Roman"/>
                          <a:cs typeface="Times New Roman" panose="02020603050405020304" pitchFamily="18" charset="0"/>
                        </a:rPr>
                        <a:t>Сурдлимпийских</a:t>
                      </a:r>
                      <a:r>
                        <a:rPr lang="ru-RU" sz="1200" dirty="0">
                          <a:effectLst/>
                          <a:latin typeface="Times New Roman" panose="02020603050405020304" pitchFamily="18" charset="0"/>
                          <a:ea typeface="Times New Roman"/>
                          <a:cs typeface="Times New Roman" panose="02020603050405020304" pitchFamily="18" charset="0"/>
                        </a:rPr>
                        <a:t> игр</a:t>
                      </a:r>
                      <a:r>
                        <a:rPr lang="ru-RU" sz="1200" dirty="0" smtClean="0">
                          <a:effectLst/>
                          <a:latin typeface="Times New Roman" panose="02020603050405020304" pitchFamily="18" charset="0"/>
                          <a:ea typeface="Times New Roman"/>
                          <a:cs typeface="Times New Roman" panose="02020603050405020304" pitchFamily="18" charset="0"/>
                        </a:rPr>
                        <a:t>,  чемпиона </a:t>
                      </a:r>
                      <a:r>
                        <a:rPr lang="ru-RU" sz="1200" dirty="0">
                          <a:effectLst/>
                          <a:latin typeface="Times New Roman" panose="02020603050405020304" pitchFamily="18" charset="0"/>
                          <a:ea typeface="Times New Roman"/>
                          <a:cs typeface="Times New Roman" panose="02020603050405020304" pitchFamily="18" charset="0"/>
                        </a:rPr>
                        <a:t>мира, чемпиона Европы, победителя первенства мира, первенства Европы по видам спорта, включенных в программы Олимпийских игр, </a:t>
                      </a:r>
                      <a:r>
                        <a:rPr lang="ru-RU" sz="1200" dirty="0" err="1">
                          <a:effectLst/>
                          <a:latin typeface="Times New Roman" panose="02020603050405020304" pitchFamily="18" charset="0"/>
                          <a:ea typeface="Times New Roman"/>
                          <a:cs typeface="Times New Roman" panose="02020603050405020304" pitchFamily="18" charset="0"/>
                        </a:rPr>
                        <a:t>Паралимпийских</a:t>
                      </a:r>
                      <a:r>
                        <a:rPr lang="ru-RU" sz="1200" dirty="0">
                          <a:effectLst/>
                          <a:latin typeface="Times New Roman" panose="02020603050405020304" pitchFamily="18" charset="0"/>
                          <a:ea typeface="Times New Roman"/>
                          <a:cs typeface="Times New Roman" panose="02020603050405020304" pitchFamily="18" charset="0"/>
                        </a:rPr>
                        <a:t> игр и </a:t>
                      </a:r>
                      <a:r>
                        <a:rPr lang="ru-RU" sz="1200" dirty="0" err="1">
                          <a:effectLst/>
                          <a:latin typeface="Times New Roman" panose="02020603050405020304" pitchFamily="18" charset="0"/>
                          <a:ea typeface="Times New Roman"/>
                          <a:cs typeface="Times New Roman" panose="02020603050405020304" pitchFamily="18" charset="0"/>
                        </a:rPr>
                        <a:t>Сурдлимпийских</a:t>
                      </a:r>
                      <a:r>
                        <a:rPr lang="ru-RU" sz="1200" dirty="0">
                          <a:effectLst/>
                          <a:latin typeface="Times New Roman" panose="02020603050405020304" pitchFamily="18" charset="0"/>
                          <a:ea typeface="Times New Roman"/>
                          <a:cs typeface="Times New Roman" panose="02020603050405020304" pitchFamily="18" charset="0"/>
                        </a:rPr>
                        <a:t> игр, </a:t>
                      </a:r>
                      <a:r>
                        <a:rPr lang="ru-RU" sz="1200" dirty="0" smtClean="0">
                          <a:effectLst/>
                          <a:latin typeface="Times New Roman" panose="02020603050405020304" pitchFamily="18" charset="0"/>
                          <a:ea typeface="Times New Roman"/>
                          <a:cs typeface="Times New Roman" panose="02020603050405020304" pitchFamily="18" charset="0"/>
                        </a:rPr>
                        <a:t>наличие  золотого </a:t>
                      </a:r>
                      <a:r>
                        <a:rPr lang="ru-RU" sz="1200" dirty="0">
                          <a:effectLst/>
                          <a:latin typeface="Times New Roman" panose="02020603050405020304" pitchFamily="18" charset="0"/>
                          <a:ea typeface="Times New Roman"/>
                          <a:cs typeface="Times New Roman" panose="02020603050405020304" pitchFamily="18" charset="0"/>
                        </a:rPr>
                        <a:t>значка «Готов к труду и обороне» (при </a:t>
                      </a:r>
                      <a:r>
                        <a:rPr lang="ru-RU" sz="1200" dirty="0" smtClean="0">
                          <a:effectLst/>
                          <a:latin typeface="Times New Roman" panose="02020603050405020304" pitchFamily="18" charset="0"/>
                          <a:ea typeface="Times New Roman"/>
                          <a:cs typeface="Times New Roman" panose="02020603050405020304" pitchFamily="18" charset="0"/>
                        </a:rPr>
                        <a:t>поступлении  на </a:t>
                      </a:r>
                      <a:r>
                        <a:rPr lang="ru-RU" sz="1200" dirty="0">
                          <a:effectLst/>
                          <a:latin typeface="Times New Roman" panose="02020603050405020304" pitchFamily="18" charset="0"/>
                          <a:ea typeface="Times New Roman"/>
                          <a:cs typeface="Times New Roman" panose="02020603050405020304" pitchFamily="18" charset="0"/>
                        </a:rPr>
                        <a:t>обучение </a:t>
                      </a:r>
                      <a:r>
                        <a:rPr lang="ru-RU" sz="1200" dirty="0" smtClean="0">
                          <a:effectLst/>
                          <a:latin typeface="Times New Roman" panose="02020603050405020304" pitchFamily="18" charset="0"/>
                          <a:ea typeface="Times New Roman"/>
                          <a:cs typeface="Times New Roman" panose="02020603050405020304" pitchFamily="18" charset="0"/>
                        </a:rPr>
                        <a:t>на  все  направления  кроме  «</a:t>
                      </a:r>
                      <a:r>
                        <a:rPr lang="ru-RU" sz="1200" dirty="0">
                          <a:effectLst/>
                          <a:latin typeface="Times New Roman" panose="02020603050405020304" pitchFamily="18" charset="0"/>
                          <a:ea typeface="Times New Roman"/>
                          <a:cs typeface="Times New Roman" panose="02020603050405020304" pitchFamily="18" charset="0"/>
                        </a:rPr>
                        <a:t>Физическая культура» и «Спорт»).</a:t>
                      </a:r>
                    </a:p>
                  </a:txBody>
                  <a:tcPr marL="40897" marR="40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tabLst>
                          <a:tab pos="540385" algn="l"/>
                        </a:tabLst>
                      </a:pPr>
                      <a:r>
                        <a:rPr lang="en-US" sz="1200" dirty="0">
                          <a:effectLst/>
                          <a:latin typeface="Times New Roman" panose="02020603050405020304" pitchFamily="18" charset="0"/>
                          <a:ea typeface="Times New Roman"/>
                          <a:cs typeface="Times New Roman" panose="02020603050405020304" pitchFamily="18" charset="0"/>
                        </a:rPr>
                        <a:t>5</a:t>
                      </a:r>
                      <a:endParaRPr lang="ru-RU" sz="1200" dirty="0">
                        <a:effectLst/>
                        <a:latin typeface="Times New Roman" panose="02020603050405020304" pitchFamily="18" charset="0"/>
                        <a:ea typeface="Times New Roman"/>
                        <a:cs typeface="Times New Roman" panose="02020603050405020304" pitchFamily="18" charset="0"/>
                      </a:endParaRPr>
                    </a:p>
                  </a:txBody>
                  <a:tcPr marL="40897" marR="4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38626">
                <a:tc gridSpan="2">
                  <a:txBody>
                    <a:bodyPr/>
                    <a:lstStyle/>
                    <a:p>
                      <a:pPr algn="just">
                        <a:lnSpc>
                          <a:spcPct val="115000"/>
                        </a:lnSpc>
                        <a:spcAft>
                          <a:spcPts val="0"/>
                        </a:spcAft>
                        <a:tabLst>
                          <a:tab pos="540385" algn="l"/>
                        </a:tabLst>
                      </a:pPr>
                      <a:r>
                        <a:rPr lang="ru-RU" sz="1200" dirty="0">
                          <a:effectLst/>
                          <a:latin typeface="Times New Roman" panose="02020603050405020304" pitchFamily="18" charset="0"/>
                          <a:ea typeface="Times New Roman"/>
                          <a:cs typeface="Times New Roman" panose="02020603050405020304" pitchFamily="18" charset="0"/>
                        </a:rPr>
                        <a:t>Наличие </a:t>
                      </a:r>
                      <a:r>
                        <a:rPr lang="ru-RU" sz="1200" dirty="0" smtClean="0">
                          <a:effectLst/>
                          <a:latin typeface="Times New Roman" panose="02020603050405020304" pitchFamily="18" charset="0"/>
                          <a:ea typeface="Times New Roman"/>
                          <a:cs typeface="Times New Roman" panose="02020603050405020304" pitchFamily="18" charset="0"/>
                        </a:rPr>
                        <a:t>аттестата  о </a:t>
                      </a:r>
                      <a:r>
                        <a:rPr lang="ru-RU" sz="1200" dirty="0">
                          <a:effectLst/>
                          <a:latin typeface="Times New Roman" panose="02020603050405020304" pitchFamily="18" charset="0"/>
                          <a:ea typeface="Times New Roman"/>
                          <a:cs typeface="Times New Roman" panose="02020603050405020304" pitchFamily="18" charset="0"/>
                        </a:rPr>
                        <a:t>среднем общем образовании с отличием или золотая/серебряная медаль, наличие диплома о среднем профессиональном образовании с отличием</a:t>
                      </a:r>
                    </a:p>
                  </a:txBody>
                  <a:tcPr marL="40897" marR="40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tabLst>
                          <a:tab pos="540385" algn="l"/>
                        </a:tabLst>
                      </a:pPr>
                      <a:r>
                        <a:rPr lang="en-US" sz="1200" dirty="0">
                          <a:effectLst/>
                          <a:latin typeface="Times New Roman" panose="02020603050405020304" pitchFamily="18" charset="0"/>
                          <a:ea typeface="Times New Roman"/>
                          <a:cs typeface="Times New Roman" panose="02020603050405020304" pitchFamily="18" charset="0"/>
                        </a:rPr>
                        <a:t>10</a:t>
                      </a:r>
                      <a:endParaRPr lang="ru-RU" sz="1200" dirty="0">
                        <a:effectLst/>
                        <a:latin typeface="Times New Roman" panose="02020603050405020304" pitchFamily="18" charset="0"/>
                        <a:ea typeface="Times New Roman"/>
                        <a:cs typeface="Times New Roman" panose="02020603050405020304" pitchFamily="18" charset="0"/>
                      </a:endParaRPr>
                    </a:p>
                  </a:txBody>
                  <a:tcPr marL="40897" marR="4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38626">
                <a:tc gridSpan="2">
                  <a:txBody>
                    <a:bodyPr/>
                    <a:lstStyle/>
                    <a:p>
                      <a:pPr algn="just">
                        <a:lnSpc>
                          <a:spcPct val="115000"/>
                        </a:lnSpc>
                        <a:spcAft>
                          <a:spcPts val="0"/>
                        </a:spcAft>
                        <a:tabLst>
                          <a:tab pos="540385" algn="l"/>
                        </a:tabLst>
                      </a:pPr>
                      <a:r>
                        <a:rPr lang="ru-RU" sz="1200" dirty="0">
                          <a:effectLst/>
                          <a:latin typeface="Times New Roman" panose="02020603050405020304" pitchFamily="18" charset="0"/>
                          <a:ea typeface="Times New Roman"/>
                          <a:cs typeface="Times New Roman" panose="02020603050405020304" pitchFamily="18" charset="0"/>
                        </a:rPr>
                        <a:t>Осуществление волонтёрской (добровольческой</a:t>
                      </a:r>
                      <a:r>
                        <a:rPr lang="ru-RU" sz="1200" dirty="0" smtClean="0">
                          <a:effectLst/>
                          <a:latin typeface="Times New Roman" panose="02020603050405020304" pitchFamily="18" charset="0"/>
                          <a:ea typeface="Times New Roman"/>
                          <a:cs typeface="Times New Roman" panose="02020603050405020304" pitchFamily="18" charset="0"/>
                        </a:rPr>
                        <a:t>)  деятельности  (если  с </a:t>
                      </a:r>
                      <a:r>
                        <a:rPr lang="ru-RU" sz="1200" dirty="0">
                          <a:effectLst/>
                          <a:latin typeface="Times New Roman" panose="02020603050405020304" pitchFamily="18" charset="0"/>
                          <a:ea typeface="Times New Roman"/>
                          <a:cs typeface="Times New Roman" panose="02020603050405020304" pitchFamily="18" charset="0"/>
                        </a:rPr>
                        <a:t>даты завершения периода </a:t>
                      </a:r>
                      <a:r>
                        <a:rPr lang="ru-RU" sz="1200" dirty="0" smtClean="0">
                          <a:effectLst/>
                          <a:latin typeface="Times New Roman" panose="02020603050405020304" pitchFamily="18" charset="0"/>
                          <a:ea typeface="Times New Roman"/>
                          <a:cs typeface="Times New Roman" panose="02020603050405020304" pitchFamily="18" charset="0"/>
                        </a:rPr>
                        <a:t>указанной  деятельности прошло  не более  4 </a:t>
                      </a:r>
                      <a:r>
                        <a:rPr lang="ru-RU" sz="1200" dirty="0">
                          <a:effectLst/>
                          <a:latin typeface="Times New Roman" panose="02020603050405020304" pitchFamily="18" charset="0"/>
                          <a:ea typeface="Times New Roman"/>
                          <a:cs typeface="Times New Roman" panose="02020603050405020304" pitchFamily="18" charset="0"/>
                        </a:rPr>
                        <a:t>лет)</a:t>
                      </a:r>
                    </a:p>
                  </a:txBody>
                  <a:tcPr marL="40897" marR="40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tabLst>
                          <a:tab pos="540385" algn="l"/>
                        </a:tabLst>
                      </a:pPr>
                      <a:r>
                        <a:rPr lang="ru-RU" sz="1200" dirty="0">
                          <a:effectLst/>
                          <a:latin typeface="Times New Roman" panose="02020603050405020304" pitchFamily="18" charset="0"/>
                          <a:ea typeface="Times New Roman"/>
                          <a:cs typeface="Times New Roman" panose="02020603050405020304" pitchFamily="18" charset="0"/>
                        </a:rPr>
                        <a:t>3</a:t>
                      </a:r>
                    </a:p>
                  </a:txBody>
                  <a:tcPr marL="40897" marR="4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38626">
                <a:tc rowSpan="4">
                  <a:txBody>
                    <a:bodyPr/>
                    <a:lstStyle/>
                    <a:p>
                      <a:pPr algn="just">
                        <a:lnSpc>
                          <a:spcPct val="115000"/>
                        </a:lnSpc>
                        <a:spcAft>
                          <a:spcPts val="0"/>
                        </a:spcAft>
                        <a:tabLst>
                          <a:tab pos="540385" algn="l"/>
                        </a:tabLst>
                      </a:pPr>
                      <a:r>
                        <a:rPr lang="ru-RU" sz="1200" dirty="0">
                          <a:effectLst/>
                          <a:latin typeface="Times New Roman" panose="02020603050405020304" pitchFamily="18" charset="0"/>
                          <a:ea typeface="Times New Roman"/>
                          <a:cs typeface="Times New Roman" panose="02020603050405020304" pitchFamily="18" charset="0"/>
                        </a:rPr>
                        <a:t>Участие и (или) результаты участия поступающих в олимпиадах</a:t>
                      </a:r>
                    </a:p>
                    <a:p>
                      <a:pPr algn="just">
                        <a:lnSpc>
                          <a:spcPct val="115000"/>
                        </a:lnSpc>
                        <a:spcAft>
                          <a:spcPts val="0"/>
                        </a:spcAft>
                        <a:tabLst>
                          <a:tab pos="540385" algn="l"/>
                        </a:tabLst>
                      </a:pPr>
                      <a:r>
                        <a:rPr lang="ru-RU" sz="1200" dirty="0">
                          <a:effectLst/>
                          <a:latin typeface="Times New Roman" panose="02020603050405020304" pitchFamily="18" charset="0"/>
                          <a:ea typeface="Times New Roman"/>
                          <a:cs typeface="Times New Roman" panose="02020603050405020304" pitchFamily="18" charset="0"/>
                        </a:rPr>
                        <a:t> интеллектуальных и (или) творческих конкурсах</a:t>
                      </a:r>
                      <a:r>
                        <a:rPr lang="ru-RU" sz="1200" dirty="0" smtClean="0">
                          <a:effectLst/>
                          <a:latin typeface="Times New Roman" panose="02020603050405020304" pitchFamily="18" charset="0"/>
                          <a:ea typeface="Times New Roman"/>
                          <a:cs typeface="Times New Roman" panose="02020603050405020304" pitchFamily="18" charset="0"/>
                        </a:rPr>
                        <a:t>,  конференциях проводимых    университетом </a:t>
                      </a:r>
                      <a:endParaRPr lang="ru-RU" sz="1200" dirty="0">
                        <a:effectLst/>
                        <a:latin typeface="Times New Roman" panose="02020603050405020304" pitchFamily="18" charset="0"/>
                        <a:ea typeface="Times New Roman"/>
                        <a:cs typeface="Times New Roman" panose="02020603050405020304" pitchFamily="18" charset="0"/>
                      </a:endParaRPr>
                    </a:p>
                  </a:txBody>
                  <a:tcPr marL="40897" marR="40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540385" algn="l"/>
                        </a:tabLst>
                      </a:pPr>
                      <a:r>
                        <a:rPr lang="ru-RU" sz="1200">
                          <a:effectLst/>
                          <a:latin typeface="Times New Roman" panose="02020603050405020304" pitchFamily="18" charset="0"/>
                          <a:ea typeface="Times New Roman"/>
                          <a:cs typeface="Times New Roman" panose="02020603050405020304" pitchFamily="18" charset="0"/>
                        </a:rPr>
                        <a:t>Победитель/</a:t>
                      </a:r>
                    </a:p>
                    <a:p>
                      <a:pPr algn="just">
                        <a:lnSpc>
                          <a:spcPct val="115000"/>
                        </a:lnSpc>
                        <a:spcAft>
                          <a:spcPts val="0"/>
                        </a:spcAft>
                        <a:tabLst>
                          <a:tab pos="540385" algn="l"/>
                        </a:tabLst>
                      </a:pPr>
                      <a:r>
                        <a:rPr lang="ru-RU" sz="1200">
                          <a:effectLst/>
                          <a:latin typeface="Times New Roman" panose="02020603050405020304" pitchFamily="18" charset="0"/>
                          <a:ea typeface="Times New Roman"/>
                          <a:cs typeface="Times New Roman" panose="02020603050405020304" pitchFamily="18" charset="0"/>
                        </a:rPr>
                        <a:t>1 место</a:t>
                      </a:r>
                    </a:p>
                  </a:txBody>
                  <a:tcPr marL="40897" marR="40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ru-RU" sz="1200" dirty="0">
                          <a:effectLst/>
                          <a:latin typeface="Times New Roman" panose="02020603050405020304" pitchFamily="18" charset="0"/>
                          <a:ea typeface="Times New Roman"/>
                          <a:cs typeface="Times New Roman" panose="02020603050405020304" pitchFamily="18" charset="0"/>
                        </a:rPr>
                        <a:t>10</a:t>
                      </a:r>
                    </a:p>
                  </a:txBody>
                  <a:tcPr marL="40897" marR="4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38626">
                <a:tc vMerge="1">
                  <a:txBody>
                    <a:bodyPr/>
                    <a:lstStyle/>
                    <a:p>
                      <a:endParaRPr lang="ru-RU"/>
                    </a:p>
                  </a:txBody>
                  <a:tcPr/>
                </a:tc>
                <a:tc>
                  <a:txBody>
                    <a:bodyPr/>
                    <a:lstStyle/>
                    <a:p>
                      <a:pPr algn="just">
                        <a:lnSpc>
                          <a:spcPct val="115000"/>
                        </a:lnSpc>
                        <a:spcAft>
                          <a:spcPts val="0"/>
                        </a:spcAft>
                        <a:tabLst>
                          <a:tab pos="540385" algn="l"/>
                        </a:tabLst>
                      </a:pPr>
                      <a:r>
                        <a:rPr lang="ru-RU" sz="1200">
                          <a:effectLst/>
                          <a:latin typeface="Times New Roman" panose="02020603050405020304" pitchFamily="18" charset="0"/>
                          <a:ea typeface="Times New Roman"/>
                          <a:cs typeface="Times New Roman" panose="02020603050405020304" pitchFamily="18" charset="0"/>
                        </a:rPr>
                        <a:t>Призер/ </a:t>
                      </a:r>
                    </a:p>
                    <a:p>
                      <a:pPr algn="just">
                        <a:lnSpc>
                          <a:spcPct val="115000"/>
                        </a:lnSpc>
                        <a:spcAft>
                          <a:spcPts val="0"/>
                        </a:spcAft>
                        <a:tabLst>
                          <a:tab pos="540385" algn="l"/>
                        </a:tabLst>
                      </a:pPr>
                      <a:r>
                        <a:rPr lang="ru-RU" sz="1200">
                          <a:effectLst/>
                          <a:latin typeface="Times New Roman" panose="02020603050405020304" pitchFamily="18" charset="0"/>
                          <a:ea typeface="Times New Roman"/>
                          <a:cs typeface="Times New Roman" panose="02020603050405020304" pitchFamily="18" charset="0"/>
                        </a:rPr>
                        <a:t>2 место</a:t>
                      </a:r>
                    </a:p>
                  </a:txBody>
                  <a:tcPr marL="40897" marR="40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ru-RU" sz="1200" dirty="0">
                          <a:effectLst/>
                          <a:latin typeface="Times New Roman" panose="02020603050405020304" pitchFamily="18" charset="0"/>
                          <a:ea typeface="Times New Roman"/>
                          <a:cs typeface="Times New Roman" panose="02020603050405020304" pitchFamily="18" charset="0"/>
                        </a:rPr>
                        <a:t>8</a:t>
                      </a:r>
                    </a:p>
                  </a:txBody>
                  <a:tcPr marL="40897" marR="4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10138">
                <a:tc vMerge="1">
                  <a:txBody>
                    <a:bodyPr/>
                    <a:lstStyle/>
                    <a:p>
                      <a:endParaRPr lang="ru-RU"/>
                    </a:p>
                  </a:txBody>
                  <a:tcPr/>
                </a:tc>
                <a:tc>
                  <a:txBody>
                    <a:bodyPr/>
                    <a:lstStyle/>
                    <a:p>
                      <a:pPr algn="just">
                        <a:lnSpc>
                          <a:spcPct val="115000"/>
                        </a:lnSpc>
                        <a:spcAft>
                          <a:spcPts val="0"/>
                        </a:spcAft>
                        <a:tabLst>
                          <a:tab pos="540385" algn="l"/>
                        </a:tabLst>
                      </a:pPr>
                      <a:r>
                        <a:rPr lang="ru-RU" sz="1200">
                          <a:effectLst/>
                          <a:latin typeface="Times New Roman" panose="02020603050405020304" pitchFamily="18" charset="0"/>
                          <a:ea typeface="Times New Roman"/>
                          <a:cs typeface="Times New Roman" panose="02020603050405020304" pitchFamily="18" charset="0"/>
                        </a:rPr>
                        <a:t>3 место</a:t>
                      </a:r>
                    </a:p>
                  </a:txBody>
                  <a:tcPr marL="40897" marR="40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ru-RU" sz="1200" dirty="0">
                          <a:effectLst/>
                          <a:latin typeface="Times New Roman" panose="02020603050405020304" pitchFamily="18" charset="0"/>
                          <a:ea typeface="Times New Roman"/>
                          <a:cs typeface="Times New Roman" panose="02020603050405020304" pitchFamily="18" charset="0"/>
                        </a:rPr>
                        <a:t>6</a:t>
                      </a:r>
                    </a:p>
                  </a:txBody>
                  <a:tcPr marL="40897" marR="4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10138">
                <a:tc vMerge="1">
                  <a:txBody>
                    <a:bodyPr/>
                    <a:lstStyle/>
                    <a:p>
                      <a:endParaRPr lang="ru-RU"/>
                    </a:p>
                  </a:txBody>
                  <a:tcPr/>
                </a:tc>
                <a:tc>
                  <a:txBody>
                    <a:bodyPr/>
                    <a:lstStyle/>
                    <a:p>
                      <a:pPr algn="just">
                        <a:lnSpc>
                          <a:spcPct val="115000"/>
                        </a:lnSpc>
                        <a:spcAft>
                          <a:spcPts val="0"/>
                        </a:spcAft>
                        <a:tabLst>
                          <a:tab pos="540385" algn="l"/>
                        </a:tabLst>
                      </a:pPr>
                      <a:r>
                        <a:rPr lang="ru-RU" sz="1200">
                          <a:effectLst/>
                          <a:latin typeface="Times New Roman" panose="02020603050405020304" pitchFamily="18" charset="0"/>
                          <a:ea typeface="Times New Roman"/>
                          <a:cs typeface="Times New Roman" panose="02020603050405020304" pitchFamily="18" charset="0"/>
                        </a:rPr>
                        <a:t>Участник</a:t>
                      </a:r>
                    </a:p>
                  </a:txBody>
                  <a:tcPr marL="40897" marR="40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ru-RU" sz="1200" dirty="0">
                          <a:effectLst/>
                          <a:latin typeface="Times New Roman" panose="02020603050405020304" pitchFamily="18" charset="0"/>
                          <a:ea typeface="Times New Roman"/>
                          <a:cs typeface="Times New Roman" panose="02020603050405020304" pitchFamily="18" charset="0"/>
                        </a:rPr>
                        <a:t>3</a:t>
                      </a:r>
                    </a:p>
                  </a:txBody>
                  <a:tcPr marL="40897" marR="4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38626">
                <a:tc rowSpan="4">
                  <a:txBody>
                    <a:bodyPr/>
                    <a:lstStyle/>
                    <a:p>
                      <a:pPr algn="just">
                        <a:lnSpc>
                          <a:spcPct val="115000"/>
                        </a:lnSpc>
                        <a:spcAft>
                          <a:spcPts val="0"/>
                        </a:spcAft>
                        <a:tabLst>
                          <a:tab pos="540385" algn="l"/>
                        </a:tabLst>
                      </a:pPr>
                      <a:r>
                        <a:rPr lang="ru-RU" sz="1200" dirty="0">
                          <a:effectLst/>
                          <a:latin typeface="Times New Roman" panose="02020603050405020304" pitchFamily="18" charset="0"/>
                          <a:ea typeface="Times New Roman"/>
                          <a:cs typeface="Times New Roman" panose="02020603050405020304" pitchFamily="18" charset="0"/>
                        </a:rPr>
                        <a:t>Участие и (или) результаты участия поступающих в </a:t>
                      </a:r>
                      <a:r>
                        <a:rPr lang="ru-RU" sz="1200" dirty="0" smtClean="0">
                          <a:effectLst/>
                          <a:latin typeface="Times New Roman" panose="02020603050405020304" pitchFamily="18" charset="0"/>
                          <a:ea typeface="Times New Roman"/>
                          <a:cs typeface="Times New Roman" panose="02020603050405020304" pitchFamily="18" charset="0"/>
                        </a:rPr>
                        <a:t>олимпиадах  Роснефти</a:t>
                      </a:r>
                      <a:endParaRPr lang="ru-RU" sz="1200" dirty="0">
                        <a:effectLst/>
                        <a:latin typeface="Times New Roman" panose="02020603050405020304" pitchFamily="18" charset="0"/>
                        <a:ea typeface="Times New Roman"/>
                        <a:cs typeface="Times New Roman" panose="02020603050405020304" pitchFamily="18" charset="0"/>
                      </a:endParaRPr>
                    </a:p>
                    <a:p>
                      <a:pPr algn="just">
                        <a:lnSpc>
                          <a:spcPct val="115000"/>
                        </a:lnSpc>
                        <a:spcAft>
                          <a:spcPts val="0"/>
                        </a:spcAft>
                        <a:tabLst>
                          <a:tab pos="540385" algn="l"/>
                        </a:tabLst>
                      </a:pPr>
                      <a:r>
                        <a:rPr lang="ru-RU" sz="1200" dirty="0">
                          <a:effectLst/>
                          <a:latin typeface="Times New Roman" panose="02020603050405020304" pitchFamily="18" charset="0"/>
                          <a:ea typeface="Times New Roman"/>
                          <a:cs typeface="Times New Roman" panose="02020603050405020304" pitchFamily="18" charset="0"/>
                        </a:rPr>
                        <a:t> </a:t>
                      </a:r>
                    </a:p>
                  </a:txBody>
                  <a:tcPr marL="40897" marR="40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540385" algn="l"/>
                        </a:tabLst>
                      </a:pPr>
                      <a:r>
                        <a:rPr lang="ru-RU" sz="1200">
                          <a:effectLst/>
                          <a:latin typeface="Times New Roman" panose="02020603050405020304" pitchFamily="18" charset="0"/>
                          <a:ea typeface="Times New Roman"/>
                          <a:cs typeface="Times New Roman" panose="02020603050405020304" pitchFamily="18" charset="0"/>
                        </a:rPr>
                        <a:t>Победитель/</a:t>
                      </a:r>
                    </a:p>
                    <a:p>
                      <a:pPr algn="just">
                        <a:lnSpc>
                          <a:spcPct val="115000"/>
                        </a:lnSpc>
                        <a:spcAft>
                          <a:spcPts val="0"/>
                        </a:spcAft>
                        <a:tabLst>
                          <a:tab pos="540385" algn="l"/>
                        </a:tabLst>
                      </a:pPr>
                      <a:r>
                        <a:rPr lang="ru-RU" sz="1200">
                          <a:effectLst/>
                          <a:latin typeface="Times New Roman" panose="02020603050405020304" pitchFamily="18" charset="0"/>
                          <a:ea typeface="Times New Roman"/>
                          <a:cs typeface="Times New Roman" panose="02020603050405020304" pitchFamily="18" charset="0"/>
                        </a:rPr>
                        <a:t>1 место</a:t>
                      </a:r>
                    </a:p>
                  </a:txBody>
                  <a:tcPr marL="40897" marR="40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ru-RU" sz="1200" dirty="0">
                          <a:effectLst/>
                          <a:latin typeface="Times New Roman" panose="02020603050405020304" pitchFamily="18" charset="0"/>
                          <a:ea typeface="Times New Roman"/>
                          <a:cs typeface="Times New Roman" panose="02020603050405020304" pitchFamily="18" charset="0"/>
                        </a:rPr>
                        <a:t>10</a:t>
                      </a:r>
                    </a:p>
                  </a:txBody>
                  <a:tcPr marL="40897" marR="4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10138">
                <a:tc vMerge="1">
                  <a:txBody>
                    <a:bodyPr/>
                    <a:lstStyle/>
                    <a:p>
                      <a:endParaRPr lang="ru-RU"/>
                    </a:p>
                  </a:txBody>
                  <a:tcPr/>
                </a:tc>
                <a:tc>
                  <a:txBody>
                    <a:bodyPr/>
                    <a:lstStyle/>
                    <a:p>
                      <a:pPr algn="just">
                        <a:lnSpc>
                          <a:spcPct val="115000"/>
                        </a:lnSpc>
                        <a:spcAft>
                          <a:spcPts val="0"/>
                        </a:spcAft>
                        <a:tabLst>
                          <a:tab pos="540385" algn="l"/>
                        </a:tabLst>
                      </a:pPr>
                      <a:r>
                        <a:rPr lang="ru-RU" sz="1200">
                          <a:effectLst/>
                          <a:latin typeface="Times New Roman" panose="02020603050405020304" pitchFamily="18" charset="0"/>
                          <a:ea typeface="Times New Roman"/>
                          <a:cs typeface="Times New Roman" panose="02020603050405020304" pitchFamily="18" charset="0"/>
                        </a:rPr>
                        <a:t>2 место</a:t>
                      </a:r>
                    </a:p>
                  </a:txBody>
                  <a:tcPr marL="40897" marR="40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ru-RU" sz="1200" dirty="0">
                          <a:effectLst/>
                          <a:latin typeface="Times New Roman" panose="02020603050405020304" pitchFamily="18" charset="0"/>
                          <a:ea typeface="Times New Roman"/>
                          <a:cs typeface="Times New Roman" panose="02020603050405020304" pitchFamily="18" charset="0"/>
                        </a:rPr>
                        <a:t>8</a:t>
                      </a:r>
                    </a:p>
                  </a:txBody>
                  <a:tcPr marL="40897" marR="4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10138">
                <a:tc vMerge="1">
                  <a:txBody>
                    <a:bodyPr/>
                    <a:lstStyle/>
                    <a:p>
                      <a:endParaRPr lang="ru-RU"/>
                    </a:p>
                  </a:txBody>
                  <a:tcPr/>
                </a:tc>
                <a:tc>
                  <a:txBody>
                    <a:bodyPr/>
                    <a:lstStyle/>
                    <a:p>
                      <a:pPr algn="just">
                        <a:lnSpc>
                          <a:spcPct val="115000"/>
                        </a:lnSpc>
                        <a:spcAft>
                          <a:spcPts val="0"/>
                        </a:spcAft>
                        <a:tabLst>
                          <a:tab pos="540385" algn="l"/>
                        </a:tabLst>
                      </a:pPr>
                      <a:r>
                        <a:rPr lang="ru-RU" sz="1200">
                          <a:effectLst/>
                          <a:latin typeface="Times New Roman" panose="02020603050405020304" pitchFamily="18" charset="0"/>
                          <a:ea typeface="Times New Roman"/>
                          <a:cs typeface="Times New Roman" panose="02020603050405020304" pitchFamily="18" charset="0"/>
                        </a:rPr>
                        <a:t>3 место</a:t>
                      </a:r>
                    </a:p>
                  </a:txBody>
                  <a:tcPr marL="40897" marR="40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ru-RU" sz="1200" dirty="0">
                          <a:effectLst/>
                          <a:latin typeface="Times New Roman" panose="02020603050405020304" pitchFamily="18" charset="0"/>
                          <a:ea typeface="Times New Roman"/>
                          <a:cs typeface="Times New Roman" panose="02020603050405020304" pitchFamily="18" charset="0"/>
                        </a:rPr>
                        <a:t>6</a:t>
                      </a:r>
                    </a:p>
                  </a:txBody>
                  <a:tcPr marL="40897" marR="4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10138">
                <a:tc vMerge="1">
                  <a:txBody>
                    <a:bodyPr/>
                    <a:lstStyle/>
                    <a:p>
                      <a:endParaRPr lang="ru-RU"/>
                    </a:p>
                  </a:txBody>
                  <a:tcPr/>
                </a:tc>
                <a:tc>
                  <a:txBody>
                    <a:bodyPr/>
                    <a:lstStyle/>
                    <a:p>
                      <a:pPr algn="just">
                        <a:lnSpc>
                          <a:spcPct val="115000"/>
                        </a:lnSpc>
                        <a:spcAft>
                          <a:spcPts val="0"/>
                        </a:spcAft>
                        <a:tabLst>
                          <a:tab pos="540385" algn="l"/>
                        </a:tabLst>
                      </a:pPr>
                      <a:r>
                        <a:rPr lang="ru-RU" sz="1200">
                          <a:effectLst/>
                          <a:latin typeface="Times New Roman" panose="02020603050405020304" pitchFamily="18" charset="0"/>
                          <a:ea typeface="Times New Roman"/>
                          <a:cs typeface="Times New Roman" panose="02020603050405020304" pitchFamily="18" charset="0"/>
                        </a:rPr>
                        <a:t>Участник </a:t>
                      </a:r>
                    </a:p>
                  </a:txBody>
                  <a:tcPr marL="40897" marR="40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ru-RU" sz="1200" dirty="0">
                          <a:effectLst/>
                          <a:latin typeface="Times New Roman" panose="02020603050405020304" pitchFamily="18" charset="0"/>
                          <a:ea typeface="Times New Roman"/>
                          <a:cs typeface="Times New Roman" panose="02020603050405020304" pitchFamily="18" charset="0"/>
                        </a:rPr>
                        <a:t>3</a:t>
                      </a:r>
                    </a:p>
                  </a:txBody>
                  <a:tcPr marL="40897" marR="4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10138">
                <a:tc rowSpan="3">
                  <a:txBody>
                    <a:bodyPr/>
                    <a:lstStyle/>
                    <a:p>
                      <a:pPr algn="just">
                        <a:lnSpc>
                          <a:spcPct val="115000"/>
                        </a:lnSpc>
                        <a:spcAft>
                          <a:spcPts val="0"/>
                        </a:spcAft>
                        <a:tabLst>
                          <a:tab pos="540385" algn="l"/>
                        </a:tabLst>
                      </a:pPr>
                      <a:r>
                        <a:rPr lang="ru-RU" sz="1200" dirty="0" smtClean="0">
                          <a:effectLst/>
                          <a:latin typeface="Times New Roman" panose="02020603050405020304" pitchFamily="18" charset="0"/>
                          <a:ea typeface="Times New Roman"/>
                          <a:cs typeface="Times New Roman" panose="02020603050405020304" pitchFamily="18" charset="0"/>
                        </a:rPr>
                        <a:t>Участие  в </a:t>
                      </a:r>
                      <a:r>
                        <a:rPr lang="ru-RU" sz="1200" dirty="0">
                          <a:effectLst/>
                          <a:latin typeface="Times New Roman" panose="02020603050405020304" pitchFamily="18" charset="0"/>
                          <a:ea typeface="Times New Roman"/>
                          <a:cs typeface="Times New Roman" panose="02020603050405020304" pitchFamily="18" charset="0"/>
                        </a:rPr>
                        <a:t>финальном </a:t>
                      </a:r>
                      <a:r>
                        <a:rPr lang="ru-RU" sz="1200" dirty="0" smtClean="0">
                          <a:effectLst/>
                          <a:latin typeface="Times New Roman" panose="02020603050405020304" pitchFamily="18" charset="0"/>
                          <a:ea typeface="Times New Roman"/>
                          <a:cs typeface="Times New Roman" panose="02020603050405020304" pitchFamily="18" charset="0"/>
                        </a:rPr>
                        <a:t>этапе  Всероссийских  образовательных  проектах  </a:t>
                      </a:r>
                      <a:endParaRPr lang="ru-RU" sz="1200" dirty="0">
                        <a:effectLst/>
                        <a:latin typeface="Times New Roman" panose="02020603050405020304" pitchFamily="18" charset="0"/>
                        <a:ea typeface="Times New Roman"/>
                        <a:cs typeface="Times New Roman" panose="02020603050405020304" pitchFamily="18" charset="0"/>
                      </a:endParaRPr>
                    </a:p>
                    <a:p>
                      <a:pPr algn="just">
                        <a:lnSpc>
                          <a:spcPct val="115000"/>
                        </a:lnSpc>
                        <a:spcAft>
                          <a:spcPts val="0"/>
                        </a:spcAft>
                        <a:tabLst>
                          <a:tab pos="540385" algn="l"/>
                        </a:tabLst>
                      </a:pPr>
                      <a:r>
                        <a:rPr lang="ru-RU" sz="1200" dirty="0">
                          <a:effectLst/>
                          <a:latin typeface="Times New Roman" panose="02020603050405020304" pitchFamily="18" charset="0"/>
                          <a:ea typeface="Times New Roman"/>
                          <a:cs typeface="Times New Roman" panose="02020603050405020304" pitchFamily="18" charset="0"/>
                        </a:rPr>
                        <a:t> </a:t>
                      </a:r>
                    </a:p>
                  </a:txBody>
                  <a:tcPr marL="40897" marR="40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540385" algn="l"/>
                        </a:tabLst>
                      </a:pPr>
                      <a:r>
                        <a:rPr lang="ru-RU" sz="1200">
                          <a:effectLst/>
                          <a:latin typeface="Times New Roman" panose="02020603050405020304" pitchFamily="18" charset="0"/>
                          <a:ea typeface="Times New Roman"/>
                          <a:cs typeface="Times New Roman" panose="02020603050405020304" pitchFamily="18" charset="0"/>
                        </a:rPr>
                        <a:t>Победитель</a:t>
                      </a:r>
                    </a:p>
                  </a:txBody>
                  <a:tcPr marL="40897" marR="40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ru-RU" sz="1200" dirty="0">
                          <a:effectLst/>
                          <a:latin typeface="Times New Roman" panose="02020603050405020304" pitchFamily="18" charset="0"/>
                          <a:ea typeface="Times New Roman"/>
                          <a:cs typeface="Times New Roman" panose="02020603050405020304" pitchFamily="18" charset="0"/>
                        </a:rPr>
                        <a:t>10</a:t>
                      </a:r>
                    </a:p>
                  </a:txBody>
                  <a:tcPr marL="40897" marR="4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10138">
                <a:tc vMerge="1">
                  <a:txBody>
                    <a:bodyPr/>
                    <a:lstStyle/>
                    <a:p>
                      <a:endParaRPr lang="ru-RU"/>
                    </a:p>
                  </a:txBody>
                  <a:tcPr/>
                </a:tc>
                <a:tc>
                  <a:txBody>
                    <a:bodyPr/>
                    <a:lstStyle/>
                    <a:p>
                      <a:pPr algn="l">
                        <a:lnSpc>
                          <a:spcPct val="115000"/>
                        </a:lnSpc>
                        <a:spcAft>
                          <a:spcPts val="0"/>
                        </a:spcAft>
                      </a:pPr>
                      <a:r>
                        <a:rPr lang="ru-RU" sz="1200">
                          <a:effectLst/>
                          <a:latin typeface="Times New Roman" panose="02020603050405020304" pitchFamily="18" charset="0"/>
                          <a:ea typeface="Times New Roman"/>
                          <a:cs typeface="Times New Roman" panose="02020603050405020304" pitchFamily="18" charset="0"/>
                        </a:rPr>
                        <a:t>Призер </a:t>
                      </a:r>
                    </a:p>
                  </a:txBody>
                  <a:tcPr marL="40897" marR="40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ru-RU" sz="1200" dirty="0">
                          <a:effectLst/>
                          <a:latin typeface="Times New Roman" panose="02020603050405020304" pitchFamily="18" charset="0"/>
                          <a:ea typeface="Times New Roman"/>
                          <a:cs typeface="Times New Roman" panose="02020603050405020304" pitchFamily="18" charset="0"/>
                        </a:rPr>
                        <a:t>8</a:t>
                      </a:r>
                    </a:p>
                  </a:txBody>
                  <a:tcPr marL="40897" marR="4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10138">
                <a:tc vMerge="1">
                  <a:txBody>
                    <a:bodyPr/>
                    <a:lstStyle/>
                    <a:p>
                      <a:endParaRPr lang="ru-RU"/>
                    </a:p>
                  </a:txBody>
                  <a:tcPr/>
                </a:tc>
                <a:tc>
                  <a:txBody>
                    <a:bodyPr/>
                    <a:lstStyle/>
                    <a:p>
                      <a:pPr algn="just">
                        <a:lnSpc>
                          <a:spcPct val="115000"/>
                        </a:lnSpc>
                        <a:spcAft>
                          <a:spcPts val="0"/>
                        </a:spcAft>
                        <a:tabLst>
                          <a:tab pos="540385" algn="l"/>
                        </a:tabLst>
                      </a:pPr>
                      <a:r>
                        <a:rPr lang="ru-RU" sz="1200">
                          <a:effectLst/>
                          <a:latin typeface="Times New Roman" panose="02020603050405020304" pitchFamily="18" charset="0"/>
                          <a:ea typeface="Times New Roman"/>
                          <a:cs typeface="Times New Roman" panose="02020603050405020304" pitchFamily="18" charset="0"/>
                        </a:rPr>
                        <a:t>3 место</a:t>
                      </a:r>
                    </a:p>
                  </a:txBody>
                  <a:tcPr marL="40897" marR="40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ru-RU" sz="1200" dirty="0">
                          <a:effectLst/>
                          <a:latin typeface="Times New Roman" panose="02020603050405020304" pitchFamily="18" charset="0"/>
                          <a:ea typeface="Times New Roman"/>
                          <a:cs typeface="Times New Roman" panose="02020603050405020304" pitchFamily="18" charset="0"/>
                        </a:rPr>
                        <a:t>6</a:t>
                      </a:r>
                    </a:p>
                  </a:txBody>
                  <a:tcPr marL="40897" marR="4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438626">
                <a:tc gridSpan="2">
                  <a:txBody>
                    <a:bodyPr/>
                    <a:lstStyle/>
                    <a:p>
                      <a:pPr algn="just">
                        <a:lnSpc>
                          <a:spcPct val="115000"/>
                        </a:lnSpc>
                        <a:spcAft>
                          <a:spcPts val="0"/>
                        </a:spcAft>
                        <a:tabLst>
                          <a:tab pos="540385" algn="l"/>
                        </a:tabLst>
                      </a:pPr>
                      <a:r>
                        <a:rPr lang="ru-RU" sz="1200" dirty="0">
                          <a:effectLst/>
                          <a:latin typeface="Times New Roman" panose="02020603050405020304" pitchFamily="18" charset="0"/>
                          <a:ea typeface="Times New Roman"/>
                          <a:cs typeface="Times New Roman" panose="02020603050405020304" pitchFamily="18" charset="0"/>
                        </a:rPr>
                        <a:t>Проектная сессия, проводимая Образовательным центром «Сириус» Образовательного фонда «Талант и успех»</a:t>
                      </a:r>
                    </a:p>
                  </a:txBody>
                  <a:tcPr marL="40897" marR="40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tabLst>
                          <a:tab pos="540385" algn="l"/>
                        </a:tabLst>
                      </a:pPr>
                      <a:r>
                        <a:rPr lang="en-US" sz="1200" dirty="0">
                          <a:effectLst/>
                          <a:latin typeface="Times New Roman" panose="02020603050405020304" pitchFamily="18" charset="0"/>
                          <a:ea typeface="Times New Roman"/>
                          <a:cs typeface="Times New Roman" panose="02020603050405020304" pitchFamily="18" charset="0"/>
                        </a:rPr>
                        <a:t>10</a:t>
                      </a:r>
                      <a:endParaRPr lang="ru-RU" sz="1200" dirty="0">
                        <a:effectLst/>
                        <a:latin typeface="Times New Roman" panose="02020603050405020304" pitchFamily="18" charset="0"/>
                        <a:ea typeface="Times New Roman"/>
                        <a:cs typeface="Times New Roman" panose="02020603050405020304" pitchFamily="18" charset="0"/>
                      </a:endParaRPr>
                    </a:p>
                  </a:txBody>
                  <a:tcPr marL="40897" marR="4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438626">
                <a:tc gridSpan="2">
                  <a:txBody>
                    <a:bodyPr/>
                    <a:lstStyle/>
                    <a:p>
                      <a:pPr algn="just">
                        <a:lnSpc>
                          <a:spcPct val="115000"/>
                        </a:lnSpc>
                        <a:spcAft>
                          <a:spcPts val="0"/>
                        </a:spcAft>
                        <a:tabLst>
                          <a:tab pos="540385" algn="l"/>
                        </a:tabLst>
                      </a:pPr>
                      <a:r>
                        <a:rPr lang="ru-RU" sz="1200" dirty="0">
                          <a:effectLst/>
                          <a:latin typeface="Times New Roman" panose="02020603050405020304" pitchFamily="18" charset="0"/>
                          <a:ea typeface="Times New Roman"/>
                          <a:cs typeface="Times New Roman" panose="02020603050405020304" pitchFamily="18" charset="0"/>
                        </a:rPr>
                        <a:t>Наличие у поступающих статуса победителя чемпионата по профессиональному мастерству среди инвалидов и лиц с ограниченными возможностями здоровья "</a:t>
                      </a:r>
                      <a:r>
                        <a:rPr lang="ru-RU" sz="1200" dirty="0" err="1">
                          <a:effectLst/>
                          <a:latin typeface="Times New Roman" panose="02020603050405020304" pitchFamily="18" charset="0"/>
                          <a:ea typeface="Times New Roman"/>
                          <a:cs typeface="Times New Roman" panose="02020603050405020304" pitchFamily="18" charset="0"/>
                        </a:rPr>
                        <a:t>Абилимпикс</a:t>
                      </a:r>
                      <a:r>
                        <a:rPr lang="ru-RU" sz="1200" dirty="0">
                          <a:effectLst/>
                          <a:latin typeface="Times New Roman" panose="02020603050405020304" pitchFamily="18" charset="0"/>
                          <a:ea typeface="Times New Roman"/>
                          <a:cs typeface="Times New Roman" panose="02020603050405020304" pitchFamily="18" charset="0"/>
                        </a:rPr>
                        <a:t>"</a:t>
                      </a:r>
                    </a:p>
                  </a:txBody>
                  <a:tcPr marL="40897" marR="40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tabLst>
                          <a:tab pos="540385" algn="l"/>
                        </a:tabLst>
                      </a:pPr>
                      <a:r>
                        <a:rPr lang="ru-RU" sz="1200" dirty="0">
                          <a:effectLst/>
                          <a:latin typeface="Times New Roman" panose="02020603050405020304" pitchFamily="18" charset="0"/>
                          <a:ea typeface="Times New Roman"/>
                          <a:cs typeface="Times New Roman" panose="02020603050405020304" pitchFamily="18" charset="0"/>
                        </a:rPr>
                        <a:t>10</a:t>
                      </a:r>
                    </a:p>
                  </a:txBody>
                  <a:tcPr marL="40897" marR="4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6762030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9"/>
          <p:cNvSpPr>
            <a:spLocks noChangeArrowheads="1"/>
          </p:cNvSpPr>
          <p:nvPr/>
        </p:nvSpPr>
        <p:spPr bwMode="auto">
          <a:xfrm>
            <a:off x="468313" y="1341438"/>
            <a:ext cx="84216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hangingPunct="1"/>
            <a:r>
              <a:rPr lang="ru-RU" sz="2400" b="1" dirty="0" smtClean="0">
                <a:latin typeface="Times New Roman" panose="02020603050405020304" pitchFamily="18" charset="0"/>
                <a:cs typeface="Times New Roman" panose="02020603050405020304" pitchFamily="18" charset="0"/>
              </a:rPr>
              <a:t>Для   получения  высшего   образования  по  </a:t>
            </a:r>
            <a:r>
              <a:rPr lang="ru-RU" sz="2400" b="1" dirty="0" smtClean="0">
                <a:solidFill>
                  <a:srgbClr val="003D96"/>
                </a:solidFill>
                <a:latin typeface="Times New Roman" panose="02020603050405020304" pitchFamily="18" charset="0"/>
                <a:cs typeface="Times New Roman" panose="02020603050405020304" pitchFamily="18" charset="0"/>
              </a:rPr>
              <a:t>очной  форме</a:t>
            </a:r>
            <a:r>
              <a:rPr lang="ru-RU" sz="2400" b="1" dirty="0" smtClean="0">
                <a:latin typeface="Times New Roman" panose="02020603050405020304" pitchFamily="18" charset="0"/>
                <a:cs typeface="Times New Roman" panose="02020603050405020304" pitchFamily="18" charset="0"/>
              </a:rPr>
              <a:t>  обучения  </a:t>
            </a:r>
          </a:p>
          <a:p>
            <a:pPr algn="l" eaLnBrk="1" hangingPunct="1"/>
            <a:r>
              <a:rPr lang="ru-RU" sz="2400" b="1" dirty="0" smtClean="0">
                <a:solidFill>
                  <a:srgbClr val="FF6600"/>
                </a:solidFill>
                <a:latin typeface="Times New Roman" panose="02020603050405020304" pitchFamily="18" charset="0"/>
                <a:cs typeface="Times New Roman" panose="02020603050405020304" pitchFamily="18" charset="0"/>
              </a:rPr>
              <a:t>с  20  июня</a:t>
            </a:r>
            <a:endParaRPr lang="ru-RU" sz="2400" b="1" dirty="0">
              <a:solidFill>
                <a:srgbClr val="FF6600"/>
              </a:solidFill>
              <a:latin typeface="Times New Roman" panose="02020603050405020304" pitchFamily="18" charset="0"/>
              <a:cs typeface="Times New Roman" panose="02020603050405020304" pitchFamily="18" charset="0"/>
            </a:endParaRPr>
          </a:p>
        </p:txBody>
      </p:sp>
      <p:sp>
        <p:nvSpPr>
          <p:cNvPr id="16387" name="Rectangle 2"/>
          <p:cNvSpPr txBox="1">
            <a:spLocks/>
          </p:cNvSpPr>
          <p:nvPr/>
        </p:nvSpPr>
        <p:spPr bwMode="auto">
          <a:xfrm>
            <a:off x="320675" y="530225"/>
            <a:ext cx="85693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defRPr sz="4000">
                <a:solidFill>
                  <a:schemeClr val="tx1"/>
                </a:solidFill>
                <a:latin typeface="Calibri" pitchFamily="34" charset="0"/>
              </a:defRPr>
            </a:lvl1pPr>
            <a:lvl2pPr marL="742950" indent="-285750">
              <a:defRPr sz="4000">
                <a:solidFill>
                  <a:schemeClr val="tx1"/>
                </a:solidFill>
                <a:latin typeface="Calibri" pitchFamily="34" charset="0"/>
              </a:defRPr>
            </a:lvl2pPr>
            <a:lvl3pPr>
              <a:defRPr sz="4000">
                <a:solidFill>
                  <a:schemeClr val="tx1"/>
                </a:solidFill>
                <a:latin typeface="Calibri" pitchFamily="34" charset="0"/>
              </a:defRPr>
            </a:lvl3pPr>
            <a:lvl4pPr marL="1600200" indent="-228600">
              <a:defRPr sz="4000">
                <a:solidFill>
                  <a:schemeClr val="tx1"/>
                </a:solidFill>
                <a:latin typeface="Calibri" pitchFamily="34" charset="0"/>
              </a:defRPr>
            </a:lvl4pPr>
            <a:lvl5pPr marL="2057400" indent="-228600">
              <a:defRPr sz="4000">
                <a:solidFill>
                  <a:schemeClr val="tx1"/>
                </a:solidFill>
                <a:latin typeface="Calibri" pitchFamily="34" charset="0"/>
              </a:defRPr>
            </a:lvl5pPr>
            <a:lvl6pPr marL="2514600" indent="-228600" algn="ctr" eaLnBrk="0" fontAlgn="base" hangingPunct="0">
              <a:spcBef>
                <a:spcPct val="0"/>
              </a:spcBef>
              <a:spcAft>
                <a:spcPct val="0"/>
              </a:spcAft>
              <a:defRPr sz="4000">
                <a:solidFill>
                  <a:schemeClr val="tx1"/>
                </a:solidFill>
                <a:latin typeface="Calibri" pitchFamily="34" charset="0"/>
              </a:defRPr>
            </a:lvl6pPr>
            <a:lvl7pPr marL="2971800" indent="-228600" algn="ctr" eaLnBrk="0" fontAlgn="base" hangingPunct="0">
              <a:spcBef>
                <a:spcPct val="0"/>
              </a:spcBef>
              <a:spcAft>
                <a:spcPct val="0"/>
              </a:spcAft>
              <a:defRPr sz="4000">
                <a:solidFill>
                  <a:schemeClr val="tx1"/>
                </a:solidFill>
                <a:latin typeface="Calibri" pitchFamily="34" charset="0"/>
              </a:defRPr>
            </a:lvl7pPr>
            <a:lvl8pPr marL="3429000" indent="-228600" algn="ctr" eaLnBrk="0" fontAlgn="base" hangingPunct="0">
              <a:spcBef>
                <a:spcPct val="0"/>
              </a:spcBef>
              <a:spcAft>
                <a:spcPct val="0"/>
              </a:spcAft>
              <a:defRPr sz="4000">
                <a:solidFill>
                  <a:schemeClr val="tx1"/>
                </a:solidFill>
                <a:latin typeface="Calibri" pitchFamily="34" charset="0"/>
              </a:defRPr>
            </a:lvl8pPr>
            <a:lvl9pPr marL="3886200" indent="-228600" algn="ctr" eaLnBrk="0" fontAlgn="base" hangingPunct="0">
              <a:spcBef>
                <a:spcPct val="0"/>
              </a:spcBef>
              <a:spcAft>
                <a:spcPct val="0"/>
              </a:spcAft>
              <a:defRPr sz="4000">
                <a:solidFill>
                  <a:schemeClr val="tx1"/>
                </a:solidFill>
                <a:latin typeface="Calibri" pitchFamily="34" charset="0"/>
              </a:defRPr>
            </a:lvl9pPr>
          </a:lstStyle>
          <a:p>
            <a:pPr marL="0" lvl="2" algn="l">
              <a:spcBef>
                <a:spcPct val="20000"/>
              </a:spcBef>
              <a:buFont typeface="Arial" charset="0"/>
              <a:buNone/>
            </a:pPr>
            <a:r>
              <a:rPr lang="ru-RU" sz="2600" b="1" dirty="0" smtClean="0">
                <a:solidFill>
                  <a:srgbClr val="003D96"/>
                </a:solidFill>
                <a:latin typeface="Arial" charset="0"/>
                <a:cs typeface="Arial" charset="0"/>
              </a:rPr>
              <a:t>    </a:t>
            </a:r>
            <a:r>
              <a:rPr lang="ru-RU" sz="2400" b="1" i="1" dirty="0" smtClean="0">
                <a:solidFill>
                  <a:schemeClr val="accent1">
                    <a:lumMod val="75000"/>
                  </a:schemeClr>
                </a:solidFill>
                <a:latin typeface="Times New Roman" panose="02020603050405020304" pitchFamily="18" charset="0"/>
                <a:cs typeface="Times New Roman" panose="02020603050405020304" pitchFamily="18" charset="0"/>
              </a:rPr>
              <a:t>СРОКИ </a:t>
            </a:r>
            <a:r>
              <a:rPr lang="ru-RU" sz="2400" b="1" i="1" dirty="0">
                <a:solidFill>
                  <a:schemeClr val="accent1">
                    <a:lumMod val="75000"/>
                  </a:schemeClr>
                </a:solidFill>
                <a:latin typeface="Times New Roman" panose="02020603050405020304" pitchFamily="18" charset="0"/>
                <a:cs typeface="Times New Roman" panose="02020603050405020304" pitchFamily="18" charset="0"/>
              </a:rPr>
              <a:t>ПРОВЕДЕНИЯ </a:t>
            </a:r>
            <a:r>
              <a:rPr lang="ru-RU" sz="2400" b="1" i="1" dirty="0" smtClean="0">
                <a:solidFill>
                  <a:schemeClr val="accent1">
                    <a:lumMod val="75000"/>
                  </a:schemeClr>
                </a:solidFill>
                <a:latin typeface="Times New Roman" panose="02020603050405020304" pitchFamily="18" charset="0"/>
                <a:cs typeface="Times New Roman" panose="02020603050405020304" pitchFamily="18" charset="0"/>
              </a:rPr>
              <a:t>ПРИЁМНОЙ </a:t>
            </a:r>
            <a:r>
              <a:rPr lang="ru-RU" sz="2400" b="1" i="1" dirty="0">
                <a:solidFill>
                  <a:schemeClr val="accent1">
                    <a:lumMod val="75000"/>
                  </a:schemeClr>
                </a:solidFill>
                <a:latin typeface="Times New Roman" panose="02020603050405020304" pitchFamily="18" charset="0"/>
                <a:cs typeface="Times New Roman" panose="02020603050405020304" pitchFamily="18" charset="0"/>
              </a:rPr>
              <a:t>КАМПАНИИ</a:t>
            </a:r>
          </a:p>
        </p:txBody>
      </p:sp>
      <p:sp>
        <p:nvSpPr>
          <p:cNvPr id="16388" name="Прямоугольник 1"/>
          <p:cNvSpPr>
            <a:spLocks noChangeArrowheads="1"/>
          </p:cNvSpPr>
          <p:nvPr/>
        </p:nvSpPr>
        <p:spPr bwMode="auto">
          <a:xfrm>
            <a:off x="899592" y="2541767"/>
            <a:ext cx="7845946"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eaLnBrk="1" hangingPunct="1">
              <a:spcBef>
                <a:spcPts val="1200"/>
              </a:spcBef>
            </a:pPr>
            <a:r>
              <a:rPr lang="ru-RU" sz="2000" dirty="0">
                <a:latin typeface="Times New Roman" panose="02020603050405020304" pitchFamily="18" charset="0"/>
                <a:cs typeface="Times New Roman" panose="02020603050405020304" pitchFamily="18" charset="0"/>
              </a:rPr>
              <a:t>Вступительные испытания на базе среднего профессионального или высшего образования будут проводиться в дистанционном режиме согласно расписанию, которое будет выставлено на сайте в разделе «Абитуриенту».</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Горячая линия по вопросам поступления</a:t>
            </a:r>
            <a:r>
              <a:rPr lang="ru-RU" sz="2000" dirty="0" smtClean="0">
                <a:latin typeface="Times New Roman" panose="02020603050405020304" pitchFamily="18" charset="0"/>
                <a:cs typeface="Times New Roman" panose="02020603050405020304" pitchFamily="18" charset="0"/>
              </a:rPr>
              <a:t>:</a:t>
            </a:r>
          </a:p>
          <a:p>
            <a:pPr algn="l" eaLnBrk="1" hangingPunct="1">
              <a:spcBef>
                <a:spcPts val="1200"/>
              </a:spcBef>
            </a:pPr>
            <a:r>
              <a:rPr lang="ru-RU" sz="2000" dirty="0" smtClean="0">
                <a:latin typeface="Times New Roman" panose="02020603050405020304" pitchFamily="18" charset="0"/>
                <a:cs typeface="Times New Roman" panose="02020603050405020304" pitchFamily="18" charset="0"/>
              </a:rPr>
              <a:t> 89125117332</a:t>
            </a:r>
          </a:p>
          <a:p>
            <a:pPr algn="l" eaLnBrk="1" hangingPunct="1">
              <a:spcBef>
                <a:spcPts val="1200"/>
              </a:spcBef>
            </a:pPr>
            <a:r>
              <a:rPr lang="ru-RU" sz="2000" dirty="0">
                <a:latin typeface="Times New Roman" panose="02020603050405020304" pitchFamily="18" charset="0"/>
                <a:cs typeface="Times New Roman" panose="02020603050405020304" pitchFamily="18" charset="0"/>
              </a:rPr>
              <a:t> 8 (3467) 377-000 (доб. 440, 441).</a:t>
            </a:r>
            <a:r>
              <a:rPr lang="ru-RU" sz="2000" dirty="0"/>
              <a:t/>
            </a:r>
            <a:br>
              <a:rPr lang="ru-RU" sz="2000" dirty="0"/>
            </a:br>
            <a:endParaRPr lang="ru-RU" sz="2000" b="1" dirty="0">
              <a:solidFill>
                <a:schemeClr val="accent6">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p:cNvSpPr>
          <p:nvPr>
            <p:ph idx="1"/>
          </p:nvPr>
        </p:nvSpPr>
        <p:spPr>
          <a:xfrm>
            <a:off x="755650" y="1484313"/>
            <a:ext cx="8229600" cy="4525962"/>
          </a:xfrm>
        </p:spPr>
        <p:txBody>
          <a:bodyPr/>
          <a:lstStyle/>
          <a:p>
            <a:pPr marL="457200" indent="-457200" eaLnBrk="1" hangingPunct="1">
              <a:lnSpc>
                <a:spcPct val="110000"/>
              </a:lnSpc>
              <a:spcBef>
                <a:spcPct val="0"/>
              </a:spcBef>
              <a:buFont typeface="+mj-lt"/>
              <a:buAutoNum type="arabicPeriod"/>
              <a:defRPr/>
            </a:pPr>
            <a:r>
              <a:rPr lang="ru-RU" sz="2000" b="1" dirty="0" smtClean="0">
                <a:solidFill>
                  <a:schemeClr val="accent1">
                    <a:lumMod val="50000"/>
                  </a:schemeClr>
                </a:solidFill>
                <a:latin typeface="Times New Roman" panose="02020603050405020304" pitchFamily="18" charset="0"/>
                <a:cs typeface="Times New Roman" panose="02020603050405020304" pitchFamily="18" charset="0"/>
              </a:rPr>
              <a:t>Заявление</a:t>
            </a:r>
            <a:r>
              <a:rPr lang="ru-RU" sz="2000" dirty="0" smtClean="0">
                <a:solidFill>
                  <a:schemeClr val="accent1">
                    <a:lumMod val="50000"/>
                  </a:schemeClr>
                </a:solidFill>
                <a:latin typeface="Times New Roman" panose="02020603050405020304" pitchFamily="18" charset="0"/>
                <a:cs typeface="Times New Roman" panose="02020603050405020304" pitchFamily="18" charset="0"/>
              </a:rPr>
              <a:t> (заполняется бланк установленной формы).</a:t>
            </a:r>
          </a:p>
          <a:p>
            <a:pPr marL="457200" indent="-457200" eaLnBrk="1" hangingPunct="1">
              <a:lnSpc>
                <a:spcPct val="110000"/>
              </a:lnSpc>
              <a:spcBef>
                <a:spcPct val="0"/>
              </a:spcBef>
              <a:buFont typeface="+mj-lt"/>
              <a:buAutoNum type="arabicPeriod"/>
              <a:defRPr/>
            </a:pPr>
            <a:r>
              <a:rPr lang="ru-RU" sz="2000" b="1" dirty="0" smtClean="0">
                <a:solidFill>
                  <a:schemeClr val="accent1">
                    <a:lumMod val="50000"/>
                  </a:schemeClr>
                </a:solidFill>
                <a:latin typeface="Times New Roman" panose="02020603050405020304" pitchFamily="18" charset="0"/>
                <a:cs typeface="Times New Roman" panose="02020603050405020304" pitchFamily="18" charset="0"/>
              </a:rPr>
              <a:t>Документ об образовании </a:t>
            </a:r>
            <a:r>
              <a:rPr lang="ru-RU" sz="2000" dirty="0" smtClean="0">
                <a:solidFill>
                  <a:schemeClr val="accent1">
                    <a:lumMod val="50000"/>
                  </a:schemeClr>
                </a:solidFill>
                <a:latin typeface="Times New Roman" panose="02020603050405020304" pitchFamily="18" charset="0"/>
                <a:cs typeface="Times New Roman" panose="02020603050405020304" pitchFamily="18" charset="0"/>
              </a:rPr>
              <a:t>(подлинник или копия).</a:t>
            </a:r>
          </a:p>
          <a:p>
            <a:pPr marL="457200" indent="-457200" eaLnBrk="1" hangingPunct="1">
              <a:lnSpc>
                <a:spcPct val="110000"/>
              </a:lnSpc>
              <a:spcBef>
                <a:spcPct val="0"/>
              </a:spcBef>
              <a:buFont typeface="+mj-lt"/>
              <a:buAutoNum type="arabicPeriod"/>
              <a:defRPr/>
            </a:pPr>
            <a:r>
              <a:rPr lang="ru-RU" sz="2000" b="1" dirty="0" smtClean="0">
                <a:solidFill>
                  <a:schemeClr val="accent1">
                    <a:lumMod val="50000"/>
                  </a:schemeClr>
                </a:solidFill>
                <a:latin typeface="Times New Roman" panose="02020603050405020304" pitchFamily="18" charset="0"/>
                <a:cs typeface="Times New Roman" panose="02020603050405020304" pitchFamily="18" charset="0"/>
              </a:rPr>
              <a:t>Документы подтверждающие право на внеконкурсное  зачисление, льготы, установленные законодательством РФ.</a:t>
            </a:r>
          </a:p>
          <a:p>
            <a:pPr marL="457200" indent="-457200" eaLnBrk="1" hangingPunct="1">
              <a:lnSpc>
                <a:spcPct val="110000"/>
              </a:lnSpc>
              <a:spcBef>
                <a:spcPct val="0"/>
              </a:spcBef>
              <a:buFont typeface="+mj-lt"/>
              <a:buAutoNum type="arabicPeriod"/>
              <a:defRPr/>
            </a:pPr>
            <a:r>
              <a:rPr lang="ru-RU" sz="2000" b="1" dirty="0" smtClean="0">
                <a:solidFill>
                  <a:schemeClr val="accent1">
                    <a:lumMod val="50000"/>
                  </a:schemeClr>
                </a:solidFill>
                <a:latin typeface="Times New Roman" panose="02020603050405020304" pitchFamily="18" charset="0"/>
                <a:cs typeface="Times New Roman" panose="02020603050405020304" pitchFamily="18" charset="0"/>
              </a:rPr>
              <a:t>Копия паспорта</a:t>
            </a:r>
            <a:r>
              <a:rPr lang="ru-RU" sz="2000" dirty="0" smtClean="0">
                <a:solidFill>
                  <a:schemeClr val="accent1">
                    <a:lumMod val="50000"/>
                  </a:schemeClr>
                </a:solidFill>
                <a:latin typeface="Times New Roman" panose="02020603050405020304" pitchFamily="18" charset="0"/>
                <a:cs typeface="Times New Roman" panose="02020603050405020304" pitchFamily="18" charset="0"/>
              </a:rPr>
              <a:t> (паспорт предъявляется лично).</a:t>
            </a:r>
          </a:p>
          <a:p>
            <a:pPr marL="457200" indent="-457200" eaLnBrk="1" hangingPunct="1">
              <a:lnSpc>
                <a:spcPct val="110000"/>
              </a:lnSpc>
              <a:spcBef>
                <a:spcPct val="0"/>
              </a:spcBef>
              <a:buFont typeface="+mj-lt"/>
              <a:buAutoNum type="arabicPeriod"/>
              <a:defRPr/>
            </a:pPr>
            <a:r>
              <a:rPr lang="ru-RU" sz="2000" b="1" dirty="0" smtClean="0">
                <a:solidFill>
                  <a:schemeClr val="accent1">
                    <a:lumMod val="50000"/>
                  </a:schemeClr>
                </a:solidFill>
                <a:latin typeface="Times New Roman" panose="02020603050405020304" pitchFamily="18" charset="0"/>
                <a:cs typeface="Times New Roman" panose="02020603050405020304" pitchFamily="18" charset="0"/>
              </a:rPr>
              <a:t>Рекомендуется  предоставить:</a:t>
            </a:r>
          </a:p>
          <a:p>
            <a:pPr marL="901700" indent="-368300" eaLnBrk="1" hangingPunct="1">
              <a:lnSpc>
                <a:spcPct val="110000"/>
              </a:lnSpc>
              <a:spcBef>
                <a:spcPct val="0"/>
              </a:spcBef>
              <a:defRPr/>
            </a:pPr>
            <a:r>
              <a:rPr lang="ru-RU" sz="2000" dirty="0" smtClean="0">
                <a:solidFill>
                  <a:schemeClr val="accent1">
                    <a:lumMod val="50000"/>
                  </a:schemeClr>
                </a:solidFill>
                <a:latin typeface="Times New Roman" panose="02020603050405020304" pitchFamily="18" charset="0"/>
                <a:cs typeface="Times New Roman" panose="02020603050405020304" pitchFamily="18" charset="0"/>
              </a:rPr>
              <a:t>медицинскую справку</a:t>
            </a:r>
          </a:p>
          <a:p>
            <a:pPr marL="901700" indent="-368300" eaLnBrk="1" hangingPunct="1">
              <a:lnSpc>
                <a:spcPct val="110000"/>
              </a:lnSpc>
              <a:spcBef>
                <a:spcPct val="0"/>
              </a:spcBef>
              <a:defRPr/>
            </a:pPr>
            <a:r>
              <a:rPr lang="ru-RU" sz="2000" dirty="0" smtClean="0">
                <a:solidFill>
                  <a:schemeClr val="accent1">
                    <a:lumMod val="50000"/>
                  </a:schemeClr>
                </a:solidFill>
                <a:latin typeface="Times New Roman" panose="02020603050405020304" pitchFamily="18" charset="0"/>
                <a:cs typeface="Times New Roman" panose="02020603050405020304" pitchFamily="18" charset="0"/>
              </a:rPr>
              <a:t>четыре фотографии 3х4</a:t>
            </a:r>
          </a:p>
          <a:p>
            <a:pPr marL="901700" indent="-368300" eaLnBrk="1" hangingPunct="1">
              <a:lnSpc>
                <a:spcPct val="110000"/>
              </a:lnSpc>
              <a:spcBef>
                <a:spcPct val="0"/>
              </a:spcBef>
              <a:defRPr/>
            </a:pPr>
            <a:r>
              <a:rPr lang="ru-RU" sz="2000" dirty="0" smtClean="0">
                <a:solidFill>
                  <a:schemeClr val="accent1">
                    <a:lumMod val="50000"/>
                  </a:schemeClr>
                </a:solidFill>
                <a:latin typeface="Times New Roman" panose="02020603050405020304" pitchFamily="18" charset="0"/>
                <a:cs typeface="Times New Roman" panose="02020603050405020304" pitchFamily="18" charset="0"/>
              </a:rPr>
              <a:t>копию ИНН,  </a:t>
            </a:r>
          </a:p>
          <a:p>
            <a:pPr marL="901700" indent="-368300" eaLnBrk="1" hangingPunct="1">
              <a:lnSpc>
                <a:spcPct val="110000"/>
              </a:lnSpc>
              <a:spcBef>
                <a:spcPct val="0"/>
              </a:spcBef>
              <a:defRPr/>
            </a:pPr>
            <a:r>
              <a:rPr lang="ru-RU" sz="2000" dirty="0" smtClean="0">
                <a:solidFill>
                  <a:schemeClr val="accent1">
                    <a:lumMod val="50000"/>
                  </a:schemeClr>
                </a:solidFill>
                <a:latin typeface="Times New Roman" panose="02020603050405020304" pitchFamily="18" charset="0"/>
                <a:cs typeface="Times New Roman" panose="02020603050405020304" pitchFamily="18" charset="0"/>
              </a:rPr>
              <a:t>копию  страхового  пенсионного  свидетельства,   </a:t>
            </a:r>
          </a:p>
          <a:p>
            <a:pPr marL="901700" indent="-368300" eaLnBrk="1" hangingPunct="1">
              <a:lnSpc>
                <a:spcPct val="110000"/>
              </a:lnSpc>
              <a:spcBef>
                <a:spcPct val="0"/>
              </a:spcBef>
              <a:defRPr/>
            </a:pPr>
            <a:r>
              <a:rPr lang="ru-RU" sz="2000" dirty="0" smtClean="0">
                <a:solidFill>
                  <a:schemeClr val="accent1">
                    <a:lumMod val="50000"/>
                  </a:schemeClr>
                </a:solidFill>
                <a:latin typeface="Times New Roman" panose="02020603050405020304" pitchFamily="18" charset="0"/>
                <a:cs typeface="Times New Roman" panose="02020603050405020304" pitchFamily="18" charset="0"/>
              </a:rPr>
              <a:t>приписное  удостоверение  (для  юношей).</a:t>
            </a:r>
          </a:p>
        </p:txBody>
      </p:sp>
      <p:sp>
        <p:nvSpPr>
          <p:cNvPr id="17411" name="Rectangle 2"/>
          <p:cNvSpPr txBox="1">
            <a:spLocks/>
          </p:cNvSpPr>
          <p:nvPr/>
        </p:nvSpPr>
        <p:spPr bwMode="auto">
          <a:xfrm>
            <a:off x="320675" y="530225"/>
            <a:ext cx="85693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000">
                <a:solidFill>
                  <a:schemeClr val="tx1"/>
                </a:solidFill>
                <a:latin typeface="Calibri" pitchFamily="34" charset="0"/>
              </a:defRPr>
            </a:lvl1pPr>
            <a:lvl2pPr marL="742950" indent="-285750">
              <a:defRPr sz="4000">
                <a:solidFill>
                  <a:schemeClr val="tx1"/>
                </a:solidFill>
                <a:latin typeface="Calibri" pitchFamily="34" charset="0"/>
              </a:defRPr>
            </a:lvl2pPr>
            <a:lvl3pPr marL="1143000" indent="-228600">
              <a:defRPr sz="4000">
                <a:solidFill>
                  <a:schemeClr val="tx1"/>
                </a:solidFill>
                <a:latin typeface="Calibri" pitchFamily="34" charset="0"/>
              </a:defRPr>
            </a:lvl3pPr>
            <a:lvl4pPr marL="1600200" indent="-228600">
              <a:defRPr sz="4000">
                <a:solidFill>
                  <a:schemeClr val="tx1"/>
                </a:solidFill>
                <a:latin typeface="Calibri" pitchFamily="34" charset="0"/>
              </a:defRPr>
            </a:lvl4pPr>
            <a:lvl5pPr marL="2057400" indent="-228600">
              <a:defRPr sz="4000">
                <a:solidFill>
                  <a:schemeClr val="tx1"/>
                </a:solidFill>
                <a:latin typeface="Calibri" pitchFamily="34" charset="0"/>
              </a:defRPr>
            </a:lvl5pPr>
            <a:lvl6pPr marL="2514600" indent="-228600" algn="ctr" eaLnBrk="0" fontAlgn="base" hangingPunct="0">
              <a:spcBef>
                <a:spcPct val="0"/>
              </a:spcBef>
              <a:spcAft>
                <a:spcPct val="0"/>
              </a:spcAft>
              <a:defRPr sz="4000">
                <a:solidFill>
                  <a:schemeClr val="tx1"/>
                </a:solidFill>
                <a:latin typeface="Calibri" pitchFamily="34" charset="0"/>
              </a:defRPr>
            </a:lvl6pPr>
            <a:lvl7pPr marL="2971800" indent="-228600" algn="ctr" eaLnBrk="0" fontAlgn="base" hangingPunct="0">
              <a:spcBef>
                <a:spcPct val="0"/>
              </a:spcBef>
              <a:spcAft>
                <a:spcPct val="0"/>
              </a:spcAft>
              <a:defRPr sz="4000">
                <a:solidFill>
                  <a:schemeClr val="tx1"/>
                </a:solidFill>
                <a:latin typeface="Calibri" pitchFamily="34" charset="0"/>
              </a:defRPr>
            </a:lvl7pPr>
            <a:lvl8pPr marL="3429000" indent="-228600" algn="ctr" eaLnBrk="0" fontAlgn="base" hangingPunct="0">
              <a:spcBef>
                <a:spcPct val="0"/>
              </a:spcBef>
              <a:spcAft>
                <a:spcPct val="0"/>
              </a:spcAft>
              <a:defRPr sz="4000">
                <a:solidFill>
                  <a:schemeClr val="tx1"/>
                </a:solidFill>
                <a:latin typeface="Calibri" pitchFamily="34" charset="0"/>
              </a:defRPr>
            </a:lvl8pPr>
            <a:lvl9pPr marL="3886200" indent="-228600" algn="ctr" eaLnBrk="0" fontAlgn="base" hangingPunct="0">
              <a:spcBef>
                <a:spcPct val="0"/>
              </a:spcBef>
              <a:spcAft>
                <a:spcPct val="0"/>
              </a:spcAft>
              <a:defRPr sz="4000">
                <a:solidFill>
                  <a:schemeClr val="tx1"/>
                </a:solidFill>
                <a:latin typeface="Calibri" pitchFamily="34" charset="0"/>
              </a:defRPr>
            </a:lvl9pPr>
          </a:lstStyle>
          <a:p>
            <a:pPr eaLnBrk="1" hangingPunct="1">
              <a:spcBef>
                <a:spcPct val="50000"/>
              </a:spcBef>
            </a:pPr>
            <a:r>
              <a:rPr lang="ru-RU" sz="3200" b="1" dirty="0" smtClean="0">
                <a:solidFill>
                  <a:srgbClr val="003D96"/>
                </a:solidFill>
                <a:latin typeface="Arial" charset="0"/>
                <a:cs typeface="Arial" charset="0"/>
              </a:rPr>
              <a:t>      </a:t>
            </a:r>
            <a:r>
              <a:rPr lang="ru-RU" sz="2400" b="1" dirty="0" smtClean="0">
                <a:solidFill>
                  <a:schemeClr val="accent1">
                    <a:lumMod val="75000"/>
                  </a:schemeClr>
                </a:solidFill>
                <a:latin typeface="Times New Roman" panose="02020603050405020304" pitchFamily="18" charset="0"/>
                <a:cs typeface="Times New Roman" panose="02020603050405020304" pitchFamily="18" charset="0"/>
              </a:rPr>
              <a:t>ДОКУМЕНТЫ </a:t>
            </a:r>
            <a:r>
              <a:rPr lang="ru-RU" sz="2400" b="1" dirty="0">
                <a:solidFill>
                  <a:schemeClr val="accent1">
                    <a:lumMod val="75000"/>
                  </a:schemeClr>
                </a:solidFill>
                <a:latin typeface="Times New Roman" panose="02020603050405020304" pitchFamily="18" charset="0"/>
                <a:cs typeface="Times New Roman" panose="02020603050405020304" pitchFamily="18" charset="0"/>
              </a:rPr>
              <a:t>ДЛЯ ПРИЕМА В ЮГУ</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p:cNvSpPr>
          <p:nvPr>
            <p:ph idx="1"/>
          </p:nvPr>
        </p:nvSpPr>
        <p:spPr>
          <a:xfrm>
            <a:off x="4932040" y="1268413"/>
            <a:ext cx="3960440" cy="3168650"/>
          </a:xfrm>
        </p:spPr>
        <p:txBody>
          <a:bodyPr/>
          <a:lstStyle/>
          <a:p>
            <a:pPr marL="901700" indent="-901700" eaLnBrk="1" hangingPunct="1">
              <a:lnSpc>
                <a:spcPct val="120000"/>
              </a:lnSpc>
              <a:buFont typeface="Arial" charset="0"/>
              <a:buNone/>
            </a:pPr>
            <a:r>
              <a:rPr lang="ru-RU" sz="1800" b="1" dirty="0" smtClean="0">
                <a:solidFill>
                  <a:schemeClr val="accent1">
                    <a:lumMod val="75000"/>
                  </a:schemeClr>
                </a:solidFill>
                <a:latin typeface="Times New Roman" panose="02020603050405020304" pitchFamily="18" charset="0"/>
                <a:cs typeface="Times New Roman" panose="02020603050405020304" pitchFamily="18" charset="0"/>
              </a:rPr>
              <a:t>Адрес: </a:t>
            </a:r>
            <a:br>
              <a:rPr lang="ru-RU" sz="1800" b="1" dirty="0" smtClean="0">
                <a:solidFill>
                  <a:schemeClr val="accent1">
                    <a:lumMod val="75000"/>
                  </a:schemeClr>
                </a:solidFill>
                <a:latin typeface="Times New Roman" panose="02020603050405020304" pitchFamily="18" charset="0"/>
                <a:cs typeface="Times New Roman" panose="02020603050405020304" pitchFamily="18" charset="0"/>
              </a:rPr>
            </a:br>
            <a:r>
              <a:rPr lang="ru-RU" sz="1800" b="1" dirty="0" smtClean="0">
                <a:solidFill>
                  <a:schemeClr val="accent1">
                    <a:lumMod val="75000"/>
                  </a:schemeClr>
                </a:solidFill>
                <a:latin typeface="Times New Roman" panose="02020603050405020304" pitchFamily="18" charset="0"/>
                <a:cs typeface="Times New Roman" panose="02020603050405020304" pitchFamily="18" charset="0"/>
              </a:rPr>
              <a:t>628012, ХМАО-Югра,</a:t>
            </a:r>
            <a:br>
              <a:rPr lang="ru-RU" sz="1800" b="1" dirty="0" smtClean="0">
                <a:solidFill>
                  <a:schemeClr val="accent1">
                    <a:lumMod val="75000"/>
                  </a:schemeClr>
                </a:solidFill>
                <a:latin typeface="Times New Roman" panose="02020603050405020304" pitchFamily="18" charset="0"/>
                <a:cs typeface="Times New Roman" panose="02020603050405020304" pitchFamily="18" charset="0"/>
              </a:rPr>
            </a:br>
            <a:r>
              <a:rPr lang="ru-RU" sz="1800" b="1" dirty="0" smtClean="0">
                <a:solidFill>
                  <a:schemeClr val="accent1">
                    <a:lumMod val="75000"/>
                  </a:schemeClr>
                </a:solidFill>
                <a:latin typeface="Times New Roman" panose="02020603050405020304" pitchFamily="18" charset="0"/>
                <a:cs typeface="Times New Roman" panose="02020603050405020304" pitchFamily="18" charset="0"/>
              </a:rPr>
              <a:t>г. Ханты-Мансийск, </a:t>
            </a:r>
          </a:p>
          <a:p>
            <a:pPr marL="901700" indent="-901700" eaLnBrk="1" hangingPunct="1">
              <a:lnSpc>
                <a:spcPct val="120000"/>
              </a:lnSpc>
              <a:buFont typeface="Arial" charset="0"/>
              <a:buNone/>
            </a:pPr>
            <a:r>
              <a:rPr lang="ru-RU" sz="1800" b="1" dirty="0">
                <a:solidFill>
                  <a:schemeClr val="accent1">
                    <a:lumMod val="75000"/>
                  </a:schemeClr>
                </a:solidFill>
                <a:latin typeface="Times New Roman" panose="02020603050405020304" pitchFamily="18" charset="0"/>
                <a:cs typeface="Times New Roman" panose="02020603050405020304" pitchFamily="18" charset="0"/>
              </a:rPr>
              <a:t> </a:t>
            </a:r>
            <a:r>
              <a:rPr lang="ru-RU" sz="1800" b="1" dirty="0" smtClean="0">
                <a:solidFill>
                  <a:schemeClr val="accent1">
                    <a:lumMod val="75000"/>
                  </a:schemeClr>
                </a:solidFill>
                <a:latin typeface="Times New Roman" panose="02020603050405020304" pitchFamily="18" charset="0"/>
                <a:cs typeface="Times New Roman" panose="02020603050405020304" pitchFamily="18" charset="0"/>
              </a:rPr>
              <a:t>               ул. Чехова 16,</a:t>
            </a:r>
            <a:br>
              <a:rPr lang="ru-RU" sz="1800" b="1" dirty="0" smtClean="0">
                <a:solidFill>
                  <a:schemeClr val="accent1">
                    <a:lumMod val="75000"/>
                  </a:schemeClr>
                </a:solidFill>
                <a:latin typeface="Times New Roman" panose="02020603050405020304" pitchFamily="18" charset="0"/>
                <a:cs typeface="Times New Roman" panose="02020603050405020304" pitchFamily="18" charset="0"/>
              </a:rPr>
            </a:br>
            <a:r>
              <a:rPr lang="ru-RU" sz="1800" b="1" dirty="0" smtClean="0">
                <a:solidFill>
                  <a:schemeClr val="accent1">
                    <a:lumMod val="75000"/>
                  </a:schemeClr>
                </a:solidFill>
                <a:latin typeface="Times New Roman" panose="02020603050405020304" pitchFamily="18" charset="0"/>
                <a:cs typeface="Times New Roman" panose="02020603050405020304" pitchFamily="18" charset="0"/>
              </a:rPr>
              <a:t>корпус 4,</a:t>
            </a:r>
            <a:r>
              <a:rPr lang="en-US" sz="18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1800" b="1" dirty="0" smtClean="0">
                <a:solidFill>
                  <a:schemeClr val="accent1">
                    <a:lumMod val="75000"/>
                  </a:schemeClr>
                </a:solidFill>
                <a:latin typeface="Times New Roman" panose="02020603050405020304" pitchFamily="18" charset="0"/>
                <a:cs typeface="Times New Roman" panose="02020603050405020304" pitchFamily="18" charset="0"/>
              </a:rPr>
              <a:t>к. 113,115,132</a:t>
            </a:r>
          </a:p>
          <a:p>
            <a:pPr marL="901700" indent="-901700" eaLnBrk="1" hangingPunct="1">
              <a:lnSpc>
                <a:spcPct val="120000"/>
              </a:lnSpc>
              <a:buFont typeface="Arial" charset="0"/>
              <a:buNone/>
            </a:pPr>
            <a:r>
              <a:rPr lang="ru-RU" sz="1800" b="1" dirty="0" smtClean="0">
                <a:solidFill>
                  <a:schemeClr val="accent1">
                    <a:lumMod val="75000"/>
                  </a:schemeClr>
                </a:solidFill>
                <a:latin typeface="Times New Roman" panose="02020603050405020304" pitchFamily="18" charset="0"/>
                <a:cs typeface="Times New Roman" panose="02020603050405020304" pitchFamily="18" charset="0"/>
              </a:rPr>
              <a:t>Телефон: </a:t>
            </a:r>
            <a:br>
              <a:rPr lang="ru-RU" sz="1800" b="1" dirty="0" smtClean="0">
                <a:solidFill>
                  <a:schemeClr val="accent1">
                    <a:lumMod val="75000"/>
                  </a:schemeClr>
                </a:solidFill>
                <a:latin typeface="Times New Roman" panose="02020603050405020304" pitchFamily="18" charset="0"/>
                <a:cs typeface="Times New Roman" panose="02020603050405020304" pitchFamily="18" charset="0"/>
              </a:rPr>
            </a:br>
            <a:r>
              <a:rPr lang="ru-RU" sz="1800" b="1" dirty="0" smtClean="0">
                <a:solidFill>
                  <a:schemeClr val="accent1">
                    <a:lumMod val="75000"/>
                  </a:schemeClr>
                </a:solidFill>
                <a:latin typeface="Times New Roman" panose="02020603050405020304" pitchFamily="18" charset="0"/>
                <a:cs typeface="Times New Roman" panose="02020603050405020304" pitchFamily="18" charset="0"/>
              </a:rPr>
              <a:t>8 (3467) 377- 000 доб. 440,441, 443, 446, 447.</a:t>
            </a:r>
          </a:p>
          <a:p>
            <a:pPr marL="901700" indent="-901700" eaLnBrk="1" hangingPunct="1">
              <a:lnSpc>
                <a:spcPct val="120000"/>
              </a:lnSpc>
              <a:buFont typeface="Arial" charset="0"/>
              <a:buNone/>
            </a:pPr>
            <a:r>
              <a:rPr lang="ru-RU" sz="1800" b="1" dirty="0" smtClean="0">
                <a:solidFill>
                  <a:schemeClr val="accent1">
                    <a:lumMod val="75000"/>
                  </a:schemeClr>
                </a:solidFill>
                <a:latin typeface="Times New Roman" panose="02020603050405020304" pitchFamily="18" charset="0"/>
                <a:cs typeface="Times New Roman" panose="02020603050405020304" pitchFamily="18" charset="0"/>
              </a:rPr>
              <a:t>Сайт:     </a:t>
            </a:r>
            <a:r>
              <a:rPr lang="en-US" sz="1800" b="1" dirty="0" smtClean="0">
                <a:solidFill>
                  <a:schemeClr val="accent1">
                    <a:lumMod val="75000"/>
                  </a:schemeClr>
                </a:solidFill>
                <a:latin typeface="Times New Roman" panose="02020603050405020304" pitchFamily="18" charset="0"/>
                <a:cs typeface="Times New Roman" panose="02020603050405020304" pitchFamily="18" charset="0"/>
              </a:rPr>
              <a:t>WWW.UGRASU.RU</a:t>
            </a:r>
            <a:endParaRPr lang="ru-RU" sz="1800" b="1" dirty="0" smtClean="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8435" name="Rectangle 2"/>
          <p:cNvSpPr txBox="1">
            <a:spLocks/>
          </p:cNvSpPr>
          <p:nvPr/>
        </p:nvSpPr>
        <p:spPr bwMode="auto">
          <a:xfrm>
            <a:off x="468313" y="549275"/>
            <a:ext cx="85693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000">
                <a:solidFill>
                  <a:schemeClr val="tx1"/>
                </a:solidFill>
                <a:latin typeface="Calibri" pitchFamily="34" charset="0"/>
              </a:defRPr>
            </a:lvl1pPr>
            <a:lvl2pPr marL="742950" indent="-285750">
              <a:defRPr sz="4000">
                <a:solidFill>
                  <a:schemeClr val="tx1"/>
                </a:solidFill>
                <a:latin typeface="Calibri" pitchFamily="34" charset="0"/>
              </a:defRPr>
            </a:lvl2pPr>
            <a:lvl3pPr marL="1143000" indent="-228600">
              <a:defRPr sz="4000">
                <a:solidFill>
                  <a:schemeClr val="tx1"/>
                </a:solidFill>
                <a:latin typeface="Calibri" pitchFamily="34" charset="0"/>
              </a:defRPr>
            </a:lvl3pPr>
            <a:lvl4pPr marL="1600200" indent="-228600">
              <a:defRPr sz="4000">
                <a:solidFill>
                  <a:schemeClr val="tx1"/>
                </a:solidFill>
                <a:latin typeface="Calibri" pitchFamily="34" charset="0"/>
              </a:defRPr>
            </a:lvl4pPr>
            <a:lvl5pPr marL="2057400" indent="-228600">
              <a:defRPr sz="4000">
                <a:solidFill>
                  <a:schemeClr val="tx1"/>
                </a:solidFill>
                <a:latin typeface="Calibri" pitchFamily="34" charset="0"/>
              </a:defRPr>
            </a:lvl5pPr>
            <a:lvl6pPr marL="2514600" indent="-228600" algn="ctr" eaLnBrk="0" fontAlgn="base" hangingPunct="0">
              <a:spcBef>
                <a:spcPct val="0"/>
              </a:spcBef>
              <a:spcAft>
                <a:spcPct val="0"/>
              </a:spcAft>
              <a:defRPr sz="4000">
                <a:solidFill>
                  <a:schemeClr val="tx1"/>
                </a:solidFill>
                <a:latin typeface="Calibri" pitchFamily="34" charset="0"/>
              </a:defRPr>
            </a:lvl6pPr>
            <a:lvl7pPr marL="2971800" indent="-228600" algn="ctr" eaLnBrk="0" fontAlgn="base" hangingPunct="0">
              <a:spcBef>
                <a:spcPct val="0"/>
              </a:spcBef>
              <a:spcAft>
                <a:spcPct val="0"/>
              </a:spcAft>
              <a:defRPr sz="4000">
                <a:solidFill>
                  <a:schemeClr val="tx1"/>
                </a:solidFill>
                <a:latin typeface="Calibri" pitchFamily="34" charset="0"/>
              </a:defRPr>
            </a:lvl7pPr>
            <a:lvl8pPr marL="3429000" indent="-228600" algn="ctr" eaLnBrk="0" fontAlgn="base" hangingPunct="0">
              <a:spcBef>
                <a:spcPct val="0"/>
              </a:spcBef>
              <a:spcAft>
                <a:spcPct val="0"/>
              </a:spcAft>
              <a:defRPr sz="4000">
                <a:solidFill>
                  <a:schemeClr val="tx1"/>
                </a:solidFill>
                <a:latin typeface="Calibri" pitchFamily="34" charset="0"/>
              </a:defRPr>
            </a:lvl8pPr>
            <a:lvl9pPr marL="3886200" indent="-228600" algn="ctr" eaLnBrk="0" fontAlgn="base" hangingPunct="0">
              <a:spcBef>
                <a:spcPct val="0"/>
              </a:spcBef>
              <a:spcAft>
                <a:spcPct val="0"/>
              </a:spcAft>
              <a:defRPr sz="4000">
                <a:solidFill>
                  <a:schemeClr val="tx1"/>
                </a:solidFill>
                <a:latin typeface="Calibri" pitchFamily="34" charset="0"/>
              </a:defRPr>
            </a:lvl9pPr>
          </a:lstStyle>
          <a:p>
            <a:pPr>
              <a:lnSpc>
                <a:spcPct val="90000"/>
              </a:lnSpc>
              <a:buFont typeface="Arial" charset="0"/>
              <a:buNone/>
            </a:pPr>
            <a:r>
              <a:rPr lang="ru-RU" sz="3600" b="1" dirty="0" smtClean="0">
                <a:solidFill>
                  <a:srgbClr val="00B050"/>
                </a:solidFill>
                <a:latin typeface="Arial" charset="0"/>
                <a:cs typeface="Arial" charset="0"/>
              </a:rPr>
              <a:t>    </a:t>
            </a:r>
            <a:r>
              <a:rPr lang="ru-RU" sz="3200" b="1" i="1" dirty="0" smtClean="0">
                <a:solidFill>
                  <a:schemeClr val="accent1">
                    <a:lumMod val="75000"/>
                  </a:schemeClr>
                </a:solidFill>
                <a:latin typeface="Times New Roman" panose="02020603050405020304" pitchFamily="18" charset="0"/>
                <a:cs typeface="Times New Roman" panose="02020603050405020304" pitchFamily="18" charset="0"/>
              </a:rPr>
              <a:t>ПРИЁМНАЯ </a:t>
            </a:r>
            <a:r>
              <a:rPr lang="ru-RU" sz="3200" b="1" i="1" dirty="0">
                <a:solidFill>
                  <a:schemeClr val="accent1">
                    <a:lumMod val="75000"/>
                  </a:schemeClr>
                </a:solidFill>
                <a:latin typeface="Times New Roman" panose="02020603050405020304" pitchFamily="18" charset="0"/>
                <a:cs typeface="Times New Roman" panose="02020603050405020304" pitchFamily="18" charset="0"/>
              </a:rPr>
              <a:t>КОМИССИЯ ЮГУ</a:t>
            </a:r>
          </a:p>
        </p:txBody>
      </p:sp>
      <p:sp>
        <p:nvSpPr>
          <p:cNvPr id="2" name="AutoShape 2" descr="https://www.ugrasu.ru/upload/iblock/edf/edf8fd9f3fdff357bfc01df134439a27.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https://www.ugrasu.ru/upload/iblock/edf/edf8fd9f3fdff357bfc01df134439a2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6" descr="https://www.ugrasu.ru/upload/iblock/edf/edf8fd9f3fdff357bfc01df134439a2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6146" name="Picture 2" descr="\\pdc.edu.ugrasu\edu\PRK\Биль Н.Н\ФОТО ЮГУ\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4427171"/>
            <a:ext cx="3750240" cy="22051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6" name="Picture 2" descr="https://www.ugrasu.ru/upload/iblock/9e7/9e79b10d3b3fdb0aa18864db5cc3861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303" y="1288485"/>
            <a:ext cx="3948373" cy="26322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s://www.ugrasu.ru/upload/iblock/c61/c61c93881b648cd95a8dd395d0712a6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775" y="4427170"/>
            <a:ext cx="3968441" cy="22051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Группа Юридического института в социальной сети «</a:t>
            </a:r>
            <a:r>
              <a:rPr lang="ru-RU" sz="2400" b="1" dirty="0" err="1" smtClean="0">
                <a:solidFill>
                  <a:schemeClr val="accent1">
                    <a:lumMod val="50000"/>
                  </a:schemeClr>
                </a:solidFill>
                <a:latin typeface="Times New Roman" panose="02020603050405020304" pitchFamily="18" charset="0"/>
                <a:cs typeface="Times New Roman" panose="02020603050405020304" pitchFamily="18" charset="0"/>
              </a:rPr>
              <a:t>Вконтакте</a:t>
            </a:r>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a:t>
            </a:r>
            <a:b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br>
            <a:r>
              <a:rPr lang="en-US" sz="2000" u="sng" dirty="0">
                <a:hlinkClick r:id="rId2"/>
              </a:rPr>
              <a:t>https://m.vk.com/uiugrasu</a:t>
            </a:r>
            <a:endParaRPr lang="ru-RU" sz="20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35696" y="1484784"/>
            <a:ext cx="5328592"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5634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22714"/>
          </a:xfrm>
        </p:spPr>
        <p:txBody>
          <a:bodyPr/>
          <a:lstStyle/>
          <a:p>
            <a:r>
              <a:rPr lang="ru-RU" sz="4000" dirty="0" smtClean="0">
                <a:solidFill>
                  <a:schemeClr val="accent1">
                    <a:lumMod val="50000"/>
                  </a:schemeClr>
                </a:solidFill>
                <a:latin typeface="Times New Roman" panose="02020603050405020304" pitchFamily="18" charset="0"/>
                <a:cs typeface="Times New Roman" panose="02020603050405020304" pitchFamily="18" charset="0"/>
              </a:rPr>
              <a:t>Юридический факультет Югорского государственного университета был основан в 2004 году, </a:t>
            </a:r>
            <a:br>
              <a:rPr lang="ru-RU" sz="4000" dirty="0" smtClean="0">
                <a:solidFill>
                  <a:schemeClr val="accent1">
                    <a:lumMod val="50000"/>
                  </a:schemeClr>
                </a:solidFill>
                <a:latin typeface="Times New Roman" panose="02020603050405020304" pitchFamily="18" charset="0"/>
                <a:cs typeface="Times New Roman" panose="02020603050405020304" pitchFamily="18" charset="0"/>
              </a:rPr>
            </a:br>
            <a:r>
              <a:rPr lang="ru-RU" sz="4000" dirty="0" smtClean="0">
                <a:solidFill>
                  <a:schemeClr val="accent1">
                    <a:lumMod val="50000"/>
                  </a:schemeClr>
                </a:solidFill>
                <a:latin typeface="Times New Roman" panose="02020603050405020304" pitchFamily="18" charset="0"/>
                <a:cs typeface="Times New Roman" panose="02020603050405020304" pitchFamily="18" charset="0"/>
              </a:rPr>
              <a:t>а с 1 сентября 2012 года  стал самостоятельной структурной единицей университета</a:t>
            </a:r>
            <a:endParaRPr lang="ru-RU" sz="40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631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Instagram </a:t>
            </a:r>
            <a:r>
              <a:rPr lang="ru-RU" sz="2400" b="1" dirty="0" smtClean="0">
                <a:solidFill>
                  <a:schemeClr val="accent1">
                    <a:lumMod val="75000"/>
                  </a:schemeClr>
                </a:solidFill>
                <a:latin typeface="Times New Roman" panose="02020603050405020304" pitchFamily="18" charset="0"/>
                <a:cs typeface="Times New Roman" panose="02020603050405020304" pitchFamily="18" charset="0"/>
              </a:rPr>
              <a:t>Юридического </a:t>
            </a:r>
            <a:r>
              <a:rPr lang="ru-RU" sz="2400" b="1" dirty="0" smtClean="0">
                <a:solidFill>
                  <a:schemeClr val="accent1">
                    <a:lumMod val="75000"/>
                  </a:schemeClr>
                </a:solidFill>
                <a:latin typeface="Times New Roman" panose="02020603050405020304" pitchFamily="18" charset="0"/>
                <a:cs typeface="Times New Roman" panose="02020603050405020304" pitchFamily="18" charset="0"/>
              </a:rPr>
              <a:t>института</a:t>
            </a:r>
            <a:br>
              <a:rPr lang="ru-RU" sz="2400" b="1" dirty="0" smtClean="0">
                <a:solidFill>
                  <a:schemeClr val="accent1">
                    <a:lumMod val="75000"/>
                  </a:schemeClr>
                </a:solidFill>
                <a:latin typeface="Times New Roman" panose="02020603050405020304" pitchFamily="18" charset="0"/>
                <a:cs typeface="Times New Roman" panose="02020603050405020304" pitchFamily="18" charset="0"/>
              </a:rPr>
            </a:br>
            <a:r>
              <a:rPr lang="en-US" sz="2000" u="sng" dirty="0">
                <a:hlinkClick r:id="rId2"/>
              </a:rPr>
              <a:t>https://instagram.com/uiugrasu?igshid=d2hxz08t56n</a:t>
            </a:r>
            <a:endParaRPr lang="ru-RU" sz="20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27584" y="1268760"/>
            <a:ext cx="7416824" cy="5589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06703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90666"/>
          </a:xfrm>
        </p:spPr>
        <p:txBody>
          <a:bodyPr/>
          <a:lstStyle/>
          <a:p>
            <a:r>
              <a:rPr lang="ru-RU" sz="3200" dirty="0" smtClean="0">
                <a:solidFill>
                  <a:schemeClr val="accent1">
                    <a:lumMod val="75000"/>
                  </a:schemeClr>
                </a:solidFill>
                <a:latin typeface="Times New Roman" panose="02020603050405020304" pitchFamily="18" charset="0"/>
                <a:cs typeface="Times New Roman" panose="02020603050405020304" pitchFamily="18" charset="0"/>
              </a:rPr>
              <a:t>Спасибо за внимание!</a:t>
            </a:r>
            <a:endParaRPr lang="ru-RU" sz="3200"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5408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0112" y="188640"/>
            <a:ext cx="3106688" cy="6120680"/>
          </a:xfrm>
        </p:spPr>
        <p:txBody>
          <a:bodyPr/>
          <a:lstStyle/>
          <a:p>
            <a:pPr lvl="0" eaLnBrk="1" fontAlgn="auto" hangingPunct="1">
              <a:spcBef>
                <a:spcPct val="20000"/>
              </a:spcBef>
              <a:spcAft>
                <a:spcPts val="0"/>
              </a:spcAft>
            </a:pPr>
            <a:r>
              <a:rPr lang="ru-RU" sz="2000" b="1" i="1" dirty="0" smtClean="0">
                <a:solidFill>
                  <a:schemeClr val="tx2">
                    <a:lumMod val="75000"/>
                  </a:schemeClr>
                </a:solidFill>
                <a:latin typeface="Times New Roman" panose="02020603050405020304" pitchFamily="18" charset="0"/>
                <a:cs typeface="Times New Roman" panose="02020603050405020304" pitchFamily="18" charset="0"/>
              </a:rPr>
              <a:t>Директор Юридического института:</a:t>
            </a:r>
            <a:br>
              <a:rPr lang="ru-RU" sz="2000" b="1" i="1" dirty="0" smtClean="0">
                <a:solidFill>
                  <a:schemeClr val="tx2">
                    <a:lumMod val="75000"/>
                  </a:schemeClr>
                </a:solidFill>
                <a:latin typeface="Times New Roman" panose="02020603050405020304" pitchFamily="18" charset="0"/>
                <a:cs typeface="Times New Roman" panose="02020603050405020304" pitchFamily="18" charset="0"/>
              </a:rPr>
            </a:br>
            <a:r>
              <a:rPr lang="ru-RU" sz="2000" dirty="0" err="1" smtClean="0">
                <a:solidFill>
                  <a:schemeClr val="tx2">
                    <a:lumMod val="75000"/>
                  </a:schemeClr>
                </a:solidFill>
                <a:latin typeface="Times New Roman" panose="02020603050405020304" pitchFamily="18" charset="0"/>
                <a:cs typeface="Times New Roman" panose="02020603050405020304" pitchFamily="18" charset="0"/>
              </a:rPr>
              <a:t>к.ю.н</a:t>
            </a:r>
            <a:r>
              <a:rPr lang="ru-RU" sz="2000" dirty="0" smtClean="0">
                <a:solidFill>
                  <a:schemeClr val="tx2">
                    <a:lumMod val="75000"/>
                  </a:schemeClr>
                </a:solidFill>
                <a:latin typeface="Times New Roman" panose="02020603050405020304" pitchFamily="18" charset="0"/>
                <a:cs typeface="Times New Roman" panose="02020603050405020304" pitchFamily="18" charset="0"/>
              </a:rPr>
              <a:t>., доцент</a:t>
            </a:r>
            <a:br>
              <a:rPr lang="ru-RU" sz="2000" dirty="0" smtClean="0">
                <a:solidFill>
                  <a:schemeClr val="tx2">
                    <a:lumMod val="75000"/>
                  </a:schemeClr>
                </a:solidFill>
                <a:latin typeface="Times New Roman" panose="02020603050405020304" pitchFamily="18" charset="0"/>
                <a:cs typeface="Times New Roman" panose="02020603050405020304" pitchFamily="18" charset="0"/>
              </a:rPr>
            </a:br>
            <a:r>
              <a:rPr lang="ru-RU" sz="2000" dirty="0" smtClean="0">
                <a:solidFill>
                  <a:schemeClr val="tx2">
                    <a:lumMod val="75000"/>
                  </a:schemeClr>
                </a:solidFill>
                <a:latin typeface="Times New Roman" panose="02020603050405020304" pitchFamily="18" charset="0"/>
                <a:cs typeface="Times New Roman" panose="02020603050405020304" pitchFamily="18" charset="0"/>
              </a:rPr>
              <a:t>Станислав Васильевич </a:t>
            </a:r>
            <a:br>
              <a:rPr lang="ru-RU" sz="2000" dirty="0" smtClean="0">
                <a:solidFill>
                  <a:schemeClr val="tx2">
                    <a:lumMod val="75000"/>
                  </a:schemeClr>
                </a:solidFill>
                <a:latin typeface="Times New Roman" panose="02020603050405020304" pitchFamily="18" charset="0"/>
                <a:cs typeface="Times New Roman" panose="02020603050405020304" pitchFamily="18" charset="0"/>
              </a:rPr>
            </a:br>
            <a:r>
              <a:rPr lang="ru-RU" sz="2000" dirty="0" err="1" smtClean="0">
                <a:solidFill>
                  <a:schemeClr val="tx2">
                    <a:lumMod val="75000"/>
                  </a:schemeClr>
                </a:solidFill>
                <a:latin typeface="Times New Roman" panose="02020603050405020304" pitchFamily="18" charset="0"/>
                <a:cs typeface="Times New Roman" panose="02020603050405020304" pitchFamily="18" charset="0"/>
              </a:rPr>
              <a:t>Розенко</a:t>
            </a:r>
            <a:r>
              <a:rPr lang="ru-RU" sz="2000" dirty="0" smtClean="0">
                <a:solidFill>
                  <a:schemeClr val="tx2">
                    <a:lumMod val="75000"/>
                  </a:schemeClr>
                </a:solidFill>
                <a:latin typeface="Times New Roman" panose="02020603050405020304" pitchFamily="18" charset="0"/>
                <a:cs typeface="Times New Roman" panose="02020603050405020304" pitchFamily="18" charset="0"/>
              </a:rPr>
              <a:t/>
            </a:r>
            <a:br>
              <a:rPr lang="ru-RU" sz="2000" dirty="0" smtClean="0">
                <a:solidFill>
                  <a:schemeClr val="tx2">
                    <a:lumMod val="75000"/>
                  </a:schemeClr>
                </a:solidFill>
                <a:latin typeface="Times New Roman" panose="02020603050405020304" pitchFamily="18" charset="0"/>
                <a:cs typeface="Times New Roman" panose="02020603050405020304" pitchFamily="18" charset="0"/>
              </a:rPr>
            </a:br>
            <a:r>
              <a:rPr lang="en-US" sz="2000" dirty="0" smtClean="0">
                <a:solidFill>
                  <a:schemeClr val="tx2">
                    <a:lumMod val="75000"/>
                  </a:schemeClr>
                </a:solidFill>
                <a:latin typeface="Times New Roman" panose="02020603050405020304" pitchFamily="18" charset="0"/>
                <a:cs typeface="Times New Roman" panose="02020603050405020304" pitchFamily="18" charset="0"/>
              </a:rPr>
              <a:t/>
            </a:r>
            <a:br>
              <a:rPr lang="en-US" sz="2000" dirty="0" smtClean="0">
                <a:solidFill>
                  <a:schemeClr val="tx2">
                    <a:lumMod val="75000"/>
                  </a:schemeClr>
                </a:solidFill>
                <a:latin typeface="Times New Roman" panose="02020603050405020304" pitchFamily="18" charset="0"/>
                <a:cs typeface="Times New Roman" panose="02020603050405020304" pitchFamily="18" charset="0"/>
              </a:rPr>
            </a:br>
            <a:r>
              <a:rPr lang="ru-RU" sz="2000" b="1" i="1" dirty="0" smtClean="0">
                <a:solidFill>
                  <a:srgbClr val="002060"/>
                </a:solidFill>
                <a:latin typeface="Times New Roman" panose="02020603050405020304" pitchFamily="18" charset="0"/>
                <a:ea typeface="+mn-ea"/>
                <a:cs typeface="Times New Roman" panose="02020603050405020304" pitchFamily="18" charset="0"/>
              </a:rPr>
              <a:t>Контактные </a:t>
            </a:r>
            <a:r>
              <a:rPr lang="ru-RU" sz="2000" b="1" i="1" dirty="0">
                <a:solidFill>
                  <a:srgbClr val="002060"/>
                </a:solidFill>
                <a:latin typeface="Times New Roman" panose="02020603050405020304" pitchFamily="18" charset="0"/>
                <a:ea typeface="+mn-ea"/>
                <a:cs typeface="Times New Roman" panose="02020603050405020304" pitchFamily="18" charset="0"/>
              </a:rPr>
              <a:t>данные: </a:t>
            </a:r>
            <a:r>
              <a:rPr lang="ru-RU" sz="2000" dirty="0">
                <a:solidFill>
                  <a:srgbClr val="002060"/>
                </a:solidFill>
                <a:latin typeface="Times New Roman" panose="02020603050405020304" pitchFamily="18" charset="0"/>
                <a:ea typeface="+mn-ea"/>
                <a:cs typeface="Times New Roman" panose="02020603050405020304" pitchFamily="18" charset="0"/>
              </a:rPr>
              <a:t/>
            </a:r>
            <a:br>
              <a:rPr lang="ru-RU" sz="2000" dirty="0">
                <a:solidFill>
                  <a:srgbClr val="002060"/>
                </a:solidFill>
                <a:latin typeface="Times New Roman" panose="02020603050405020304" pitchFamily="18" charset="0"/>
                <a:ea typeface="+mn-ea"/>
                <a:cs typeface="Times New Roman" panose="02020603050405020304" pitchFamily="18" charset="0"/>
              </a:rPr>
            </a:br>
            <a:r>
              <a:rPr lang="ru-RU" sz="2000" dirty="0">
                <a:solidFill>
                  <a:srgbClr val="002060"/>
                </a:solidFill>
                <a:latin typeface="Times New Roman" panose="02020603050405020304" pitchFamily="18" charset="0"/>
                <a:ea typeface="+mn-ea"/>
                <a:cs typeface="Times New Roman" panose="02020603050405020304" pitchFamily="18" charset="0"/>
              </a:rPr>
              <a:t>628012, Тюменская область, ХМАО-Югра, </a:t>
            </a:r>
            <a:r>
              <a:rPr lang="en-US" sz="2000" dirty="0" smtClean="0">
                <a:solidFill>
                  <a:srgbClr val="002060"/>
                </a:solidFill>
                <a:latin typeface="Times New Roman" panose="02020603050405020304" pitchFamily="18" charset="0"/>
                <a:ea typeface="+mn-ea"/>
                <a:cs typeface="Times New Roman" panose="02020603050405020304" pitchFamily="18" charset="0"/>
              </a:rPr>
              <a:t/>
            </a:r>
            <a:br>
              <a:rPr lang="en-US" sz="2000" dirty="0" smtClean="0">
                <a:solidFill>
                  <a:srgbClr val="002060"/>
                </a:solidFill>
                <a:latin typeface="Times New Roman" panose="02020603050405020304" pitchFamily="18" charset="0"/>
                <a:ea typeface="+mn-ea"/>
                <a:cs typeface="Times New Roman" panose="02020603050405020304" pitchFamily="18" charset="0"/>
              </a:rPr>
            </a:br>
            <a:r>
              <a:rPr lang="ru-RU" sz="2000" dirty="0" smtClean="0">
                <a:solidFill>
                  <a:srgbClr val="002060"/>
                </a:solidFill>
                <a:latin typeface="Times New Roman" panose="02020603050405020304" pitchFamily="18" charset="0"/>
                <a:ea typeface="+mn-ea"/>
                <a:cs typeface="Times New Roman" panose="02020603050405020304" pitchFamily="18" charset="0"/>
              </a:rPr>
              <a:t>г</a:t>
            </a:r>
            <a:r>
              <a:rPr lang="ru-RU" sz="2000" dirty="0">
                <a:solidFill>
                  <a:srgbClr val="002060"/>
                </a:solidFill>
                <a:latin typeface="Times New Roman" panose="02020603050405020304" pitchFamily="18" charset="0"/>
                <a:ea typeface="+mn-ea"/>
                <a:cs typeface="Times New Roman" panose="02020603050405020304" pitchFamily="18" charset="0"/>
              </a:rPr>
              <a:t>. Ханты-Мансийск, ул. Чехова, 16, корпус 4, кабинет 225</a:t>
            </a:r>
            <a:br>
              <a:rPr lang="ru-RU" sz="2000" dirty="0">
                <a:solidFill>
                  <a:srgbClr val="002060"/>
                </a:solidFill>
                <a:latin typeface="Times New Roman" panose="02020603050405020304" pitchFamily="18" charset="0"/>
                <a:ea typeface="+mn-ea"/>
                <a:cs typeface="Times New Roman" panose="02020603050405020304" pitchFamily="18" charset="0"/>
              </a:rPr>
            </a:br>
            <a:r>
              <a:rPr lang="ru-RU" sz="2000" dirty="0" err="1" smtClean="0">
                <a:solidFill>
                  <a:srgbClr val="002060"/>
                </a:solidFill>
                <a:latin typeface="Times New Roman" panose="02020603050405020304" pitchFamily="18" charset="0"/>
                <a:ea typeface="+mn-ea"/>
                <a:cs typeface="Times New Roman" panose="02020603050405020304" pitchFamily="18" charset="0"/>
                <a:hlinkClick r:id="rId2"/>
              </a:rPr>
              <a:t>s_rozenko@ugrasu.ru</a:t>
            </a:r>
            <a:r>
              <a:rPr lang="ru-RU" sz="2000" dirty="0">
                <a:solidFill>
                  <a:srgbClr val="002060"/>
                </a:solidFill>
                <a:latin typeface="Times New Roman" panose="02020603050405020304" pitchFamily="18" charset="0"/>
                <a:ea typeface="+mn-ea"/>
                <a:cs typeface="Times New Roman" panose="02020603050405020304" pitchFamily="18" charset="0"/>
              </a:rPr>
              <a:t/>
            </a:r>
            <a:br>
              <a:rPr lang="ru-RU" sz="2000" dirty="0">
                <a:solidFill>
                  <a:srgbClr val="002060"/>
                </a:solidFill>
                <a:latin typeface="Times New Roman" panose="02020603050405020304" pitchFamily="18" charset="0"/>
                <a:ea typeface="+mn-ea"/>
                <a:cs typeface="Times New Roman" panose="02020603050405020304" pitchFamily="18" charset="0"/>
              </a:rPr>
            </a:br>
            <a:r>
              <a:rPr lang="ru-RU" sz="2000" dirty="0">
                <a:solidFill>
                  <a:srgbClr val="002060"/>
                </a:solidFill>
                <a:latin typeface="Times New Roman" panose="02020603050405020304" pitchFamily="18" charset="0"/>
                <a:ea typeface="+mn-ea"/>
                <a:cs typeface="Times New Roman" panose="02020603050405020304" pitchFamily="18" charset="0"/>
              </a:rPr>
              <a:t> </a:t>
            </a:r>
            <a:r>
              <a:rPr lang="ru-RU" sz="1800" dirty="0">
                <a:solidFill>
                  <a:srgbClr val="002060"/>
                </a:solidFill>
                <a:latin typeface="Times New Roman" panose="02020603050405020304" pitchFamily="18" charset="0"/>
                <a:ea typeface="+mn-ea"/>
                <a:cs typeface="Times New Roman" panose="02020603050405020304" pitchFamily="18" charset="0"/>
              </a:rPr>
              <a:t>Телефон: +7 (3467) 377-000 (</a:t>
            </a:r>
            <a:r>
              <a:rPr lang="ru-RU" sz="1800" dirty="0" err="1">
                <a:solidFill>
                  <a:srgbClr val="002060"/>
                </a:solidFill>
                <a:latin typeface="Times New Roman" panose="02020603050405020304" pitchFamily="18" charset="0"/>
                <a:ea typeface="+mn-ea"/>
                <a:cs typeface="Times New Roman" panose="02020603050405020304" pitchFamily="18" charset="0"/>
              </a:rPr>
              <a:t>доб.393</a:t>
            </a:r>
            <a:r>
              <a:rPr lang="ru-RU" sz="1800" dirty="0">
                <a:solidFill>
                  <a:srgbClr val="002060"/>
                </a:solidFill>
                <a:latin typeface="Times New Roman" panose="02020603050405020304" pitchFamily="18" charset="0"/>
                <a:ea typeface="+mn-ea"/>
                <a:cs typeface="Times New Roman" panose="02020603050405020304" pitchFamily="18" charset="0"/>
              </a:rPr>
              <a:t>)</a:t>
            </a:r>
            <a:br>
              <a:rPr lang="ru-RU" sz="1800" dirty="0">
                <a:solidFill>
                  <a:srgbClr val="002060"/>
                </a:solidFill>
                <a:latin typeface="Times New Roman" panose="02020603050405020304" pitchFamily="18" charset="0"/>
                <a:ea typeface="+mn-ea"/>
                <a:cs typeface="Times New Roman" panose="02020603050405020304" pitchFamily="18" charset="0"/>
              </a:rPr>
            </a:br>
            <a:endParaRPr lang="ru-RU" sz="1800"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1027" name="Picture 3" descr="C:\Users\y_krukova\Desktop\d6c6c2d7ba9b20154ed503ae337900a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76672"/>
            <a:ext cx="4889698" cy="583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458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38738"/>
          </a:xfrm>
        </p:spPr>
        <p:txBody>
          <a:bodyPr/>
          <a:lstStyle/>
          <a:p>
            <a:pPr algn="l"/>
            <a:r>
              <a:rPr lang="ru-RU" sz="3200" b="1" dirty="0" smtClean="0">
                <a:solidFill>
                  <a:schemeClr val="accent1">
                    <a:lumMod val="75000"/>
                  </a:schemeClr>
                </a:solidFill>
                <a:latin typeface="Times New Roman" panose="02020603050405020304" pitchFamily="18" charset="0"/>
                <a:cs typeface="Times New Roman" panose="02020603050405020304" pitchFamily="18" charset="0"/>
              </a:rPr>
              <a:t>Институт осуществляет обучение по направлениям подготовки:</a:t>
            </a:r>
            <a:br>
              <a:rPr lang="ru-RU" sz="3200" b="1" dirty="0" smtClean="0">
                <a:solidFill>
                  <a:schemeClr val="accent1">
                    <a:lumMod val="75000"/>
                  </a:schemeClr>
                </a:solidFill>
                <a:latin typeface="Times New Roman" panose="02020603050405020304" pitchFamily="18" charset="0"/>
                <a:cs typeface="Times New Roman" panose="02020603050405020304" pitchFamily="18" charset="0"/>
              </a:rPr>
            </a:br>
            <a:r>
              <a:rPr lang="ru-RU" sz="3200" dirty="0" smtClean="0">
                <a:solidFill>
                  <a:schemeClr val="accent1">
                    <a:lumMod val="75000"/>
                  </a:schemeClr>
                </a:solidFill>
                <a:latin typeface="Times New Roman" panose="02020603050405020304" pitchFamily="18" charset="0"/>
                <a:cs typeface="Times New Roman" panose="02020603050405020304" pitchFamily="18" charset="0"/>
              </a:rPr>
              <a:t> 40.03.01-Юриспруденция</a:t>
            </a:r>
            <a:br>
              <a:rPr lang="ru-RU" sz="3200" dirty="0" smtClean="0">
                <a:solidFill>
                  <a:schemeClr val="accent1">
                    <a:lumMod val="75000"/>
                  </a:schemeClr>
                </a:solidFill>
                <a:latin typeface="Times New Roman" panose="02020603050405020304" pitchFamily="18" charset="0"/>
                <a:cs typeface="Times New Roman" panose="02020603050405020304" pitchFamily="18" charset="0"/>
              </a:rPr>
            </a:br>
            <a:r>
              <a:rPr lang="ru-RU" sz="3200" dirty="0" smtClean="0">
                <a:solidFill>
                  <a:schemeClr val="accent1">
                    <a:lumMod val="75000"/>
                  </a:schemeClr>
                </a:solidFill>
                <a:latin typeface="Times New Roman" panose="02020603050405020304" pitchFamily="18" charset="0"/>
                <a:cs typeface="Times New Roman" panose="02020603050405020304" pitchFamily="18" charset="0"/>
              </a:rPr>
              <a:t> (уровень бакалавриата)</a:t>
            </a:r>
            <a:br>
              <a:rPr lang="ru-RU" sz="3200" dirty="0" smtClean="0">
                <a:solidFill>
                  <a:schemeClr val="accent1">
                    <a:lumMod val="75000"/>
                  </a:schemeClr>
                </a:solidFill>
                <a:latin typeface="Times New Roman" panose="02020603050405020304" pitchFamily="18" charset="0"/>
                <a:cs typeface="Times New Roman" panose="02020603050405020304" pitchFamily="18" charset="0"/>
              </a:rPr>
            </a:br>
            <a:r>
              <a:rPr lang="ru-RU" sz="3200" dirty="0" smtClean="0">
                <a:solidFill>
                  <a:schemeClr val="accent1">
                    <a:lumMod val="75000"/>
                  </a:schemeClr>
                </a:solidFill>
                <a:latin typeface="Times New Roman" panose="02020603050405020304" pitchFamily="18" charset="0"/>
                <a:cs typeface="Times New Roman" panose="02020603050405020304" pitchFamily="18" charset="0"/>
              </a:rPr>
              <a:t> </a:t>
            </a:r>
            <a:br>
              <a:rPr lang="ru-RU" sz="3200" dirty="0" smtClean="0">
                <a:solidFill>
                  <a:schemeClr val="accent1">
                    <a:lumMod val="75000"/>
                  </a:schemeClr>
                </a:solidFill>
                <a:latin typeface="Times New Roman" panose="02020603050405020304" pitchFamily="18" charset="0"/>
                <a:cs typeface="Times New Roman" panose="02020603050405020304" pitchFamily="18" charset="0"/>
              </a:rPr>
            </a:br>
            <a:r>
              <a:rPr lang="ru-RU" sz="3200" dirty="0" smtClean="0">
                <a:solidFill>
                  <a:schemeClr val="accent1">
                    <a:lumMod val="75000"/>
                  </a:schemeClr>
                </a:solidFill>
                <a:latin typeface="Times New Roman" panose="02020603050405020304" pitchFamily="18" charset="0"/>
                <a:cs typeface="Times New Roman" panose="02020603050405020304" pitchFamily="18" charset="0"/>
              </a:rPr>
              <a:t>40.04.01-Юриспруденция </a:t>
            </a:r>
            <a:br>
              <a:rPr lang="ru-RU" sz="3200" dirty="0" smtClean="0">
                <a:solidFill>
                  <a:schemeClr val="accent1">
                    <a:lumMod val="75000"/>
                  </a:schemeClr>
                </a:solidFill>
                <a:latin typeface="Times New Roman" panose="02020603050405020304" pitchFamily="18" charset="0"/>
                <a:cs typeface="Times New Roman" panose="02020603050405020304" pitchFamily="18" charset="0"/>
              </a:rPr>
            </a:br>
            <a:r>
              <a:rPr lang="ru-RU" sz="3200" dirty="0" smtClean="0">
                <a:solidFill>
                  <a:schemeClr val="accent1">
                    <a:lumMod val="75000"/>
                  </a:schemeClr>
                </a:solidFill>
                <a:latin typeface="Times New Roman" panose="02020603050405020304" pitchFamily="18" charset="0"/>
                <a:cs typeface="Times New Roman" panose="02020603050405020304" pitchFamily="18" charset="0"/>
              </a:rPr>
              <a:t> (уровень магистратуры)</a:t>
            </a:r>
            <a:br>
              <a:rPr lang="ru-RU" sz="3200" dirty="0" smtClean="0">
                <a:solidFill>
                  <a:schemeClr val="accent1">
                    <a:lumMod val="75000"/>
                  </a:schemeClr>
                </a:solidFill>
                <a:latin typeface="Times New Roman" panose="02020603050405020304" pitchFamily="18" charset="0"/>
                <a:cs typeface="Times New Roman" panose="02020603050405020304" pitchFamily="18" charset="0"/>
              </a:rPr>
            </a:br>
            <a:r>
              <a:rPr lang="ru-RU" sz="3200" dirty="0" smtClean="0">
                <a:solidFill>
                  <a:schemeClr val="accent1">
                    <a:lumMod val="75000"/>
                  </a:schemeClr>
                </a:solidFill>
                <a:latin typeface="Times New Roman" panose="02020603050405020304" pitchFamily="18" charset="0"/>
                <a:cs typeface="Times New Roman" panose="02020603050405020304" pitchFamily="18" charset="0"/>
              </a:rPr>
              <a:t> </a:t>
            </a:r>
            <a:br>
              <a:rPr lang="ru-RU" sz="3200" dirty="0" smtClean="0">
                <a:solidFill>
                  <a:schemeClr val="accent1">
                    <a:lumMod val="75000"/>
                  </a:schemeClr>
                </a:solidFill>
                <a:latin typeface="Times New Roman" panose="02020603050405020304" pitchFamily="18" charset="0"/>
                <a:cs typeface="Times New Roman" panose="02020603050405020304" pitchFamily="18" charset="0"/>
              </a:rPr>
            </a:br>
            <a:r>
              <a:rPr lang="ru-RU" sz="3200" dirty="0" smtClean="0">
                <a:solidFill>
                  <a:schemeClr val="accent1">
                    <a:lumMod val="75000"/>
                  </a:schemeClr>
                </a:solidFill>
                <a:latin typeface="Times New Roman" panose="02020603050405020304" pitchFamily="18" charset="0"/>
                <a:cs typeface="Times New Roman" panose="02020603050405020304" pitchFamily="18" charset="0"/>
              </a:rPr>
              <a:t>46.04.01 - История (уровень магистратуры)</a:t>
            </a:r>
            <a:br>
              <a:rPr lang="ru-RU" sz="3200" dirty="0" smtClean="0">
                <a:solidFill>
                  <a:schemeClr val="accent1">
                    <a:lumMod val="75000"/>
                  </a:schemeClr>
                </a:solidFill>
                <a:latin typeface="Times New Roman" panose="02020603050405020304" pitchFamily="18" charset="0"/>
                <a:cs typeface="Times New Roman" panose="02020603050405020304" pitchFamily="18" charset="0"/>
              </a:rPr>
            </a:br>
            <a:r>
              <a:rPr lang="ru-RU" sz="3200" dirty="0" smtClean="0">
                <a:solidFill>
                  <a:schemeClr val="accent1">
                    <a:lumMod val="75000"/>
                  </a:schemeClr>
                </a:solidFill>
                <a:latin typeface="Times New Roman" panose="02020603050405020304" pitchFamily="18" charset="0"/>
                <a:cs typeface="Times New Roman" panose="02020603050405020304" pitchFamily="18" charset="0"/>
              </a:rPr>
              <a:t/>
            </a:r>
            <a:br>
              <a:rPr lang="ru-RU" sz="3200" dirty="0" smtClean="0">
                <a:solidFill>
                  <a:schemeClr val="accent1">
                    <a:lumMod val="75000"/>
                  </a:schemeClr>
                </a:solidFill>
                <a:latin typeface="Times New Roman" panose="02020603050405020304" pitchFamily="18" charset="0"/>
                <a:cs typeface="Times New Roman" panose="02020603050405020304" pitchFamily="18" charset="0"/>
              </a:rPr>
            </a:br>
            <a:r>
              <a:rPr lang="ru-RU" sz="3200" dirty="0" smtClean="0">
                <a:solidFill>
                  <a:schemeClr val="accent1">
                    <a:lumMod val="75000"/>
                  </a:schemeClr>
                </a:solidFill>
                <a:latin typeface="Times New Roman" panose="02020603050405020304" pitchFamily="18" charset="0"/>
                <a:cs typeface="Times New Roman" panose="02020603050405020304" pitchFamily="18" charset="0"/>
              </a:rPr>
              <a:t>40.06.01- Юриспруденция (аспирантура)</a:t>
            </a:r>
            <a:br>
              <a:rPr lang="ru-RU" sz="3200" dirty="0" smtClean="0">
                <a:solidFill>
                  <a:schemeClr val="accent1">
                    <a:lumMod val="75000"/>
                  </a:schemeClr>
                </a:solidFill>
                <a:latin typeface="Times New Roman" panose="02020603050405020304" pitchFamily="18" charset="0"/>
                <a:cs typeface="Times New Roman" panose="02020603050405020304" pitchFamily="18" charset="0"/>
              </a:rPr>
            </a:br>
            <a:endParaRPr lang="ru-RU" sz="3200"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6799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730426"/>
          </a:xfrm>
        </p:spPr>
        <p:txBody>
          <a:bodyPr/>
          <a:lstStyle/>
          <a:p>
            <a:pPr algn="l"/>
            <a:r>
              <a:rPr lang="ru-RU" sz="3600" dirty="0" smtClean="0">
                <a:solidFill>
                  <a:schemeClr val="accent1">
                    <a:lumMod val="75000"/>
                  </a:schemeClr>
                </a:solidFill>
              </a:rPr>
              <a:t/>
            </a:r>
            <a:br>
              <a:rPr lang="ru-RU" sz="3600" dirty="0" smtClean="0">
                <a:solidFill>
                  <a:schemeClr val="accent1">
                    <a:lumMod val="75000"/>
                  </a:schemeClr>
                </a:solidFill>
              </a:rPr>
            </a:br>
            <a:r>
              <a:rPr lang="ru-RU" sz="3200" dirty="0" smtClean="0">
                <a:solidFill>
                  <a:schemeClr val="accent1">
                    <a:lumMod val="75000"/>
                  </a:schemeClr>
                </a:solidFill>
                <a:latin typeface="Times New Roman" panose="02020603050405020304" pitchFamily="18" charset="0"/>
                <a:cs typeface="Times New Roman" panose="02020603050405020304" pitchFamily="18" charset="0"/>
              </a:rPr>
              <a:t>По направлению подготовки </a:t>
            </a:r>
            <a:br>
              <a:rPr lang="ru-RU" sz="3200" dirty="0" smtClean="0">
                <a:solidFill>
                  <a:schemeClr val="accent1">
                    <a:lumMod val="75000"/>
                  </a:schemeClr>
                </a:solidFill>
                <a:latin typeface="Times New Roman" panose="02020603050405020304" pitchFamily="18" charset="0"/>
                <a:cs typeface="Times New Roman" panose="02020603050405020304" pitchFamily="18" charset="0"/>
              </a:rPr>
            </a:br>
            <a:r>
              <a:rPr lang="ru-RU" sz="3200" dirty="0" smtClean="0">
                <a:solidFill>
                  <a:schemeClr val="accent1">
                    <a:lumMod val="75000"/>
                  </a:schemeClr>
                </a:solidFill>
                <a:latin typeface="Times New Roman" panose="02020603050405020304" pitchFamily="18" charset="0"/>
                <a:cs typeface="Times New Roman" panose="02020603050405020304" pitchFamily="18" charset="0"/>
              </a:rPr>
              <a:t>40.03.01- Юриспруденция обучение осуществляется </a:t>
            </a:r>
            <a:r>
              <a:rPr lang="ru-RU" sz="3200" b="1" i="1" dirty="0" smtClean="0">
                <a:solidFill>
                  <a:schemeClr val="accent1">
                    <a:lumMod val="75000"/>
                  </a:schemeClr>
                </a:solidFill>
                <a:latin typeface="Times New Roman" panose="02020603050405020304" pitchFamily="18" charset="0"/>
                <a:cs typeface="Times New Roman" panose="02020603050405020304" pitchFamily="18" charset="0"/>
              </a:rPr>
              <a:t>в очной </a:t>
            </a:r>
            <a:r>
              <a:rPr lang="ru-RU" sz="3200" dirty="0" smtClean="0">
                <a:solidFill>
                  <a:schemeClr val="accent1">
                    <a:lumMod val="75000"/>
                  </a:schemeClr>
                </a:solidFill>
                <a:latin typeface="Times New Roman" panose="02020603050405020304" pitchFamily="18" charset="0"/>
                <a:cs typeface="Times New Roman" panose="02020603050405020304" pitchFamily="18" charset="0"/>
              </a:rPr>
              <a:t>и </a:t>
            </a:r>
            <a:r>
              <a:rPr lang="ru-RU" sz="3200" b="1" i="1" dirty="0" smtClean="0">
                <a:solidFill>
                  <a:schemeClr val="accent1">
                    <a:lumMod val="75000"/>
                  </a:schemeClr>
                </a:solidFill>
                <a:latin typeface="Times New Roman" panose="02020603050405020304" pitchFamily="18" charset="0"/>
                <a:cs typeface="Times New Roman" panose="02020603050405020304" pitchFamily="18" charset="0"/>
              </a:rPr>
              <a:t>очно-заочной формах</a:t>
            </a:r>
            <a:r>
              <a:rPr lang="ru-RU" sz="3200" dirty="0" smtClean="0">
                <a:solidFill>
                  <a:schemeClr val="accent1">
                    <a:lumMod val="75000"/>
                  </a:schemeClr>
                </a:solidFill>
                <a:latin typeface="Times New Roman" panose="02020603050405020304" pitchFamily="18" charset="0"/>
                <a:cs typeface="Times New Roman" panose="02020603050405020304" pitchFamily="18" charset="0"/>
              </a:rPr>
              <a:t>, в соответствии с требованиями</a:t>
            </a:r>
            <a:br>
              <a:rPr lang="ru-RU" sz="3200" dirty="0" smtClean="0">
                <a:solidFill>
                  <a:schemeClr val="accent1">
                    <a:lumMod val="75000"/>
                  </a:schemeClr>
                </a:solidFill>
                <a:latin typeface="Times New Roman" panose="02020603050405020304" pitchFamily="18" charset="0"/>
                <a:cs typeface="Times New Roman" panose="02020603050405020304" pitchFamily="18" charset="0"/>
              </a:rPr>
            </a:br>
            <a:r>
              <a:rPr lang="ru-RU" sz="3200" dirty="0" smtClean="0">
                <a:solidFill>
                  <a:schemeClr val="accent1">
                    <a:lumMod val="75000"/>
                  </a:schemeClr>
                </a:solidFill>
                <a:latin typeface="Times New Roman" panose="02020603050405020304" pitchFamily="18" charset="0"/>
                <a:cs typeface="Times New Roman" panose="02020603050405020304" pitchFamily="18" charset="0"/>
              </a:rPr>
              <a:t>Федерального образовательного стандарта  высшего образования, утвержденного Приказом Минобрнауки РФ от 01.12.2016 года №1511</a:t>
            </a:r>
            <a:r>
              <a:rPr lang="ru-RU" sz="3200" dirty="0">
                <a:solidFill>
                  <a:schemeClr val="accent1">
                    <a:lumMod val="75000"/>
                  </a:schemeClr>
                </a:solidFill>
                <a:latin typeface="Times New Roman" panose="02020603050405020304" pitchFamily="18" charset="0"/>
                <a:cs typeface="Times New Roman" panose="02020603050405020304" pitchFamily="18" charset="0"/>
              </a:rPr>
              <a:t/>
            </a:r>
            <a:br>
              <a:rPr lang="ru-RU" sz="3200" dirty="0">
                <a:solidFill>
                  <a:schemeClr val="accent1">
                    <a:lumMod val="75000"/>
                  </a:schemeClr>
                </a:solidFill>
                <a:latin typeface="Times New Roman" panose="02020603050405020304" pitchFamily="18" charset="0"/>
                <a:cs typeface="Times New Roman" panose="02020603050405020304" pitchFamily="18" charset="0"/>
              </a:rPr>
            </a:br>
            <a:endParaRPr lang="ru-RU" sz="3200"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039" y="4169382"/>
            <a:ext cx="7488832" cy="270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0017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2304256"/>
          </a:xfrm>
        </p:spPr>
        <p:txBody>
          <a:bodyPr/>
          <a:lstStyle/>
          <a:p>
            <a:pPr lvl="0" algn="l" eaLnBrk="1" fontAlgn="auto" hangingPunct="1">
              <a:spcBef>
                <a:spcPct val="20000"/>
              </a:spcBef>
              <a:spcAft>
                <a:spcPts val="0"/>
              </a:spcAft>
            </a:pPr>
            <a:r>
              <a:rPr lang="ru-RU" sz="2800" dirty="0" smtClean="0">
                <a:solidFill>
                  <a:schemeClr val="accent1">
                    <a:lumMod val="75000"/>
                  </a:schemeClr>
                </a:solidFill>
              </a:rPr>
              <a:t>                                  </a:t>
            </a:r>
            <a:r>
              <a:rPr lang="ru-RU" sz="2800" b="1" dirty="0" smtClean="0">
                <a:solidFill>
                  <a:schemeClr val="accent1">
                    <a:lumMod val="75000"/>
                  </a:schemeClr>
                </a:solidFill>
                <a:latin typeface="Times New Roman" panose="02020603050405020304" pitchFamily="18" charset="0"/>
                <a:cs typeface="Times New Roman" panose="02020603050405020304" pitchFamily="18" charset="0"/>
              </a:rPr>
              <a:t>Очная форма обучения</a:t>
            </a:r>
            <a:r>
              <a:rPr lang="ru-RU" sz="2800" b="1" i="1" dirty="0" smtClean="0">
                <a:solidFill>
                  <a:schemeClr val="accent1">
                    <a:lumMod val="75000"/>
                  </a:schemeClr>
                </a:solidFill>
                <a:latin typeface="Times New Roman" panose="02020603050405020304" pitchFamily="18" charset="0"/>
                <a:cs typeface="Times New Roman" panose="02020603050405020304" pitchFamily="18" charset="0"/>
              </a:rPr>
              <a:t/>
            </a:r>
            <a:br>
              <a:rPr lang="ru-RU" sz="2800" b="1" i="1" dirty="0" smtClean="0">
                <a:solidFill>
                  <a:schemeClr val="accent1">
                    <a:lumMod val="75000"/>
                  </a:schemeClr>
                </a:solidFill>
                <a:latin typeface="Times New Roman" panose="02020603050405020304" pitchFamily="18" charset="0"/>
                <a:cs typeface="Times New Roman" panose="02020603050405020304" pitchFamily="18" charset="0"/>
              </a:rPr>
            </a:br>
            <a:r>
              <a:rPr lang="ru-RU" sz="2400" b="1" i="1" dirty="0" smtClean="0">
                <a:solidFill>
                  <a:schemeClr val="accent1">
                    <a:lumMod val="75000"/>
                  </a:schemeClr>
                </a:solidFill>
                <a:latin typeface="Times New Roman" panose="02020603050405020304" pitchFamily="18" charset="0"/>
                <a:ea typeface="+mn-ea"/>
                <a:cs typeface="Times New Roman" panose="02020603050405020304" pitchFamily="18" charset="0"/>
              </a:rPr>
              <a:t>Срок </a:t>
            </a:r>
            <a:r>
              <a:rPr lang="ru-RU" sz="2400" b="1" i="1" dirty="0">
                <a:solidFill>
                  <a:schemeClr val="accent1">
                    <a:lumMod val="75000"/>
                  </a:schemeClr>
                </a:solidFill>
                <a:latin typeface="Times New Roman" panose="02020603050405020304" pitchFamily="18" charset="0"/>
                <a:ea typeface="+mn-ea"/>
                <a:cs typeface="Times New Roman" panose="02020603050405020304" pitchFamily="18" charset="0"/>
              </a:rPr>
              <a:t>обучения</a:t>
            </a:r>
            <a:r>
              <a:rPr lang="ru-RU" sz="2400" dirty="0">
                <a:solidFill>
                  <a:schemeClr val="accent1">
                    <a:lumMod val="75000"/>
                  </a:schemeClr>
                </a:solidFill>
                <a:latin typeface="Times New Roman" panose="02020603050405020304" pitchFamily="18" charset="0"/>
                <a:ea typeface="+mn-ea"/>
                <a:cs typeface="Times New Roman" panose="02020603050405020304" pitchFamily="18" charset="0"/>
              </a:rPr>
              <a:t>: 4 года </a:t>
            </a:r>
            <a:r>
              <a:rPr lang="ru-RU" sz="2400" dirty="0" smtClean="0">
                <a:solidFill>
                  <a:schemeClr val="accent1">
                    <a:lumMod val="75000"/>
                  </a:schemeClr>
                </a:solidFill>
                <a:latin typeface="Times New Roman" panose="02020603050405020304" pitchFamily="18" charset="0"/>
                <a:ea typeface="+mn-ea"/>
                <a:cs typeface="Times New Roman" panose="02020603050405020304" pitchFamily="18" charset="0"/>
              </a:rPr>
              <a:t/>
            </a:r>
            <a:br>
              <a:rPr lang="ru-RU" sz="2400" dirty="0" smtClean="0">
                <a:solidFill>
                  <a:schemeClr val="accent1">
                    <a:lumMod val="75000"/>
                  </a:schemeClr>
                </a:solidFill>
                <a:latin typeface="Times New Roman" panose="02020603050405020304" pitchFamily="18" charset="0"/>
                <a:ea typeface="+mn-ea"/>
                <a:cs typeface="Times New Roman" panose="02020603050405020304" pitchFamily="18" charset="0"/>
              </a:rPr>
            </a:br>
            <a:r>
              <a:rPr lang="ru-RU" sz="2400" b="1" i="1" dirty="0" smtClean="0">
                <a:solidFill>
                  <a:schemeClr val="accent1">
                    <a:lumMod val="75000"/>
                  </a:schemeClr>
                </a:solidFill>
                <a:latin typeface="Times New Roman" panose="02020603050405020304" pitchFamily="18" charset="0"/>
                <a:ea typeface="+mn-ea"/>
                <a:cs typeface="Times New Roman" panose="02020603050405020304" pitchFamily="18" charset="0"/>
              </a:rPr>
              <a:t>Квалификация: </a:t>
            </a:r>
            <a:r>
              <a:rPr lang="ru-RU" sz="2400" dirty="0" smtClean="0">
                <a:solidFill>
                  <a:schemeClr val="accent1">
                    <a:lumMod val="75000"/>
                  </a:schemeClr>
                </a:solidFill>
                <a:latin typeface="Times New Roman" panose="02020603050405020304" pitchFamily="18" charset="0"/>
                <a:ea typeface="+mn-ea"/>
                <a:cs typeface="Times New Roman" panose="02020603050405020304" pitchFamily="18" charset="0"/>
              </a:rPr>
              <a:t>бакалавр</a:t>
            </a:r>
            <a:r>
              <a:rPr lang="ru-RU" sz="2400" b="1" i="1" dirty="0" smtClean="0">
                <a:solidFill>
                  <a:schemeClr val="accent1">
                    <a:lumMod val="75000"/>
                  </a:schemeClr>
                </a:solidFill>
                <a:latin typeface="Times New Roman" panose="02020603050405020304" pitchFamily="18" charset="0"/>
                <a:ea typeface="+mn-ea"/>
                <a:cs typeface="Times New Roman" panose="02020603050405020304" pitchFamily="18" charset="0"/>
              </a:rPr>
              <a:t/>
            </a:r>
            <a:br>
              <a:rPr lang="ru-RU" sz="2400" b="1" i="1" dirty="0" smtClean="0">
                <a:solidFill>
                  <a:schemeClr val="accent1">
                    <a:lumMod val="75000"/>
                  </a:schemeClr>
                </a:solidFill>
                <a:latin typeface="Times New Roman" panose="02020603050405020304" pitchFamily="18" charset="0"/>
                <a:ea typeface="+mn-ea"/>
                <a:cs typeface="Times New Roman" panose="02020603050405020304" pitchFamily="18" charset="0"/>
              </a:rPr>
            </a:br>
            <a:r>
              <a:rPr lang="ru-RU" sz="2400" b="1" i="1" dirty="0" smtClean="0">
                <a:solidFill>
                  <a:schemeClr val="accent1">
                    <a:lumMod val="75000"/>
                  </a:schemeClr>
                </a:solidFill>
                <a:latin typeface="Times New Roman" panose="02020603050405020304" pitchFamily="18" charset="0"/>
                <a:ea typeface="+mn-ea"/>
                <a:cs typeface="Times New Roman" panose="02020603050405020304" pitchFamily="18" charset="0"/>
              </a:rPr>
              <a:t>Профили: «</a:t>
            </a:r>
            <a:r>
              <a:rPr lang="ru-RU" sz="2400" dirty="0" smtClean="0">
                <a:solidFill>
                  <a:schemeClr val="accent1">
                    <a:lumMod val="75000"/>
                  </a:schemeClr>
                </a:solidFill>
                <a:latin typeface="Times New Roman" panose="02020603050405020304" pitchFamily="18" charset="0"/>
                <a:ea typeface="+mn-ea"/>
                <a:cs typeface="Times New Roman" panose="02020603050405020304" pitchFamily="18" charset="0"/>
              </a:rPr>
              <a:t>Государственно-правовой» , </a:t>
            </a:r>
            <a:br>
              <a:rPr lang="ru-RU" sz="2400" dirty="0" smtClean="0">
                <a:solidFill>
                  <a:schemeClr val="accent1">
                    <a:lumMod val="75000"/>
                  </a:schemeClr>
                </a:solidFill>
                <a:latin typeface="Times New Roman" panose="02020603050405020304" pitchFamily="18" charset="0"/>
                <a:ea typeface="+mn-ea"/>
                <a:cs typeface="Times New Roman" panose="02020603050405020304" pitchFamily="18" charset="0"/>
              </a:rPr>
            </a:br>
            <a:r>
              <a:rPr lang="ru-RU" sz="2400" dirty="0" smtClean="0">
                <a:solidFill>
                  <a:schemeClr val="accent1">
                    <a:lumMod val="75000"/>
                  </a:schemeClr>
                </a:solidFill>
                <a:latin typeface="Times New Roman" panose="02020603050405020304" pitchFamily="18" charset="0"/>
                <a:ea typeface="+mn-ea"/>
                <a:cs typeface="Times New Roman" panose="02020603050405020304" pitchFamily="18" charset="0"/>
              </a:rPr>
              <a:t>«Уголовно-правовой»</a:t>
            </a:r>
            <a:r>
              <a:rPr lang="ru-RU" sz="2400" b="1" i="1" dirty="0">
                <a:solidFill>
                  <a:srgbClr val="002060"/>
                </a:solidFill>
                <a:latin typeface="Times New Roman" panose="02020603050405020304" pitchFamily="18" charset="0"/>
                <a:ea typeface="+mn-ea"/>
                <a:cs typeface="Times New Roman" panose="02020603050405020304" pitchFamily="18" charset="0"/>
              </a:rPr>
              <a:t/>
            </a:r>
            <a:br>
              <a:rPr lang="ru-RU" sz="2400" b="1" i="1" dirty="0">
                <a:solidFill>
                  <a:srgbClr val="002060"/>
                </a:solidFill>
                <a:latin typeface="Times New Roman" panose="02020603050405020304" pitchFamily="18" charset="0"/>
                <a:ea typeface="+mn-ea"/>
                <a:cs typeface="Times New Roman" panose="02020603050405020304" pitchFamily="18" charset="0"/>
              </a:rPr>
            </a:br>
            <a:endParaRPr lang="ru-RU" sz="2400" b="1" i="1" dirty="0"/>
          </a:p>
        </p:txBody>
      </p:sp>
      <p:pic>
        <p:nvPicPr>
          <p:cNvPr id="2050" name="Picture 2" descr="C:\Users\a_bulygin\Desktop\imgonline-com-ua-Resize-ZTKegpaQajs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348880"/>
            <a:ext cx="8496944"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559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3528392"/>
          </a:xfrm>
        </p:spPr>
        <p:txBody>
          <a:bodyPr/>
          <a:lstStyle/>
          <a:p>
            <a:r>
              <a:rPr lang="ru-RU" sz="2400" b="1" dirty="0" smtClean="0">
                <a:solidFill>
                  <a:schemeClr val="accent1">
                    <a:lumMod val="75000"/>
                  </a:schemeClr>
                </a:solidFill>
                <a:latin typeface="Times New Roman" panose="02020603050405020304" pitchFamily="18" charset="0"/>
                <a:cs typeface="Times New Roman" panose="02020603050405020304" pitchFamily="18" charset="0"/>
              </a:rPr>
              <a:t>Очно-заочная </a:t>
            </a:r>
            <a:r>
              <a:rPr lang="ru-RU" sz="2400" b="1" dirty="0">
                <a:solidFill>
                  <a:schemeClr val="accent1">
                    <a:lumMod val="75000"/>
                  </a:schemeClr>
                </a:solidFill>
                <a:latin typeface="Times New Roman" panose="02020603050405020304" pitchFamily="18" charset="0"/>
                <a:cs typeface="Times New Roman" panose="02020603050405020304" pitchFamily="18" charset="0"/>
              </a:rPr>
              <a:t>форма обучения</a:t>
            </a:r>
            <a:r>
              <a:rPr lang="ru-RU" sz="2400" b="1" i="1" dirty="0">
                <a:solidFill>
                  <a:schemeClr val="accent1">
                    <a:lumMod val="75000"/>
                  </a:schemeClr>
                </a:solidFill>
                <a:latin typeface="Times New Roman" panose="02020603050405020304" pitchFamily="18" charset="0"/>
                <a:cs typeface="Times New Roman" panose="02020603050405020304" pitchFamily="18" charset="0"/>
              </a:rPr>
              <a:t/>
            </a:r>
            <a:br>
              <a:rPr lang="ru-RU" sz="2400" b="1" i="1" dirty="0">
                <a:solidFill>
                  <a:schemeClr val="accent1">
                    <a:lumMod val="75000"/>
                  </a:schemeClr>
                </a:solidFill>
                <a:latin typeface="Times New Roman" panose="02020603050405020304" pitchFamily="18" charset="0"/>
                <a:cs typeface="Times New Roman" panose="02020603050405020304" pitchFamily="18" charset="0"/>
              </a:rPr>
            </a:br>
            <a:r>
              <a:rPr lang="ru-RU" sz="2400" b="1" i="1" dirty="0">
                <a:solidFill>
                  <a:schemeClr val="accent1">
                    <a:lumMod val="75000"/>
                  </a:schemeClr>
                </a:solidFill>
                <a:latin typeface="Times New Roman" panose="02020603050405020304" pitchFamily="18" charset="0"/>
                <a:cs typeface="Times New Roman" panose="02020603050405020304" pitchFamily="18" charset="0"/>
              </a:rPr>
              <a:t>Срок обучения</a:t>
            </a:r>
            <a:r>
              <a:rPr lang="ru-RU" sz="2400" dirty="0">
                <a:solidFill>
                  <a:schemeClr val="accent1">
                    <a:lumMod val="75000"/>
                  </a:schemeClr>
                </a:solidFill>
                <a:latin typeface="Times New Roman" panose="02020603050405020304" pitchFamily="18" charset="0"/>
                <a:cs typeface="Times New Roman" panose="02020603050405020304" pitchFamily="18" charset="0"/>
              </a:rPr>
              <a:t>: 4 года </a:t>
            </a:r>
            <a:r>
              <a:rPr lang="ru-RU" sz="2400" dirty="0" smtClean="0">
                <a:solidFill>
                  <a:schemeClr val="accent1">
                    <a:lumMod val="75000"/>
                  </a:schemeClr>
                </a:solidFill>
                <a:latin typeface="Times New Roman" panose="02020603050405020304" pitchFamily="18" charset="0"/>
                <a:cs typeface="Times New Roman" panose="02020603050405020304" pitchFamily="18" charset="0"/>
              </a:rPr>
              <a:t>6 месяцев</a:t>
            </a:r>
            <a:r>
              <a:rPr lang="ru-RU" sz="2400" dirty="0">
                <a:solidFill>
                  <a:schemeClr val="accent1">
                    <a:lumMod val="75000"/>
                  </a:schemeClr>
                </a:solidFill>
                <a:latin typeface="Times New Roman" panose="02020603050405020304" pitchFamily="18" charset="0"/>
                <a:cs typeface="Times New Roman" panose="02020603050405020304" pitchFamily="18" charset="0"/>
              </a:rPr>
              <a:t/>
            </a:r>
            <a:br>
              <a:rPr lang="ru-RU" sz="2400" dirty="0">
                <a:solidFill>
                  <a:schemeClr val="accent1">
                    <a:lumMod val="75000"/>
                  </a:schemeClr>
                </a:solidFill>
                <a:latin typeface="Times New Roman" panose="02020603050405020304" pitchFamily="18" charset="0"/>
                <a:cs typeface="Times New Roman" panose="02020603050405020304" pitchFamily="18" charset="0"/>
              </a:rPr>
            </a:br>
            <a:r>
              <a:rPr lang="ru-RU" sz="2400" b="1" i="1" dirty="0">
                <a:solidFill>
                  <a:schemeClr val="accent1">
                    <a:lumMod val="75000"/>
                  </a:schemeClr>
                </a:solidFill>
                <a:latin typeface="Times New Roman" panose="02020603050405020304" pitchFamily="18" charset="0"/>
                <a:cs typeface="Times New Roman" panose="02020603050405020304" pitchFamily="18" charset="0"/>
              </a:rPr>
              <a:t>Квалификация: </a:t>
            </a:r>
            <a:r>
              <a:rPr lang="ru-RU" sz="2400" dirty="0">
                <a:solidFill>
                  <a:schemeClr val="accent1">
                    <a:lumMod val="75000"/>
                  </a:schemeClr>
                </a:solidFill>
                <a:latin typeface="Times New Roman" panose="02020603050405020304" pitchFamily="18" charset="0"/>
                <a:cs typeface="Times New Roman" panose="02020603050405020304" pitchFamily="18" charset="0"/>
              </a:rPr>
              <a:t>бакалавр</a:t>
            </a:r>
            <a:r>
              <a:rPr lang="ru-RU" sz="2400" b="1" i="1" dirty="0">
                <a:solidFill>
                  <a:schemeClr val="accent1">
                    <a:lumMod val="75000"/>
                  </a:schemeClr>
                </a:solidFill>
                <a:latin typeface="Times New Roman" panose="02020603050405020304" pitchFamily="18" charset="0"/>
                <a:cs typeface="Times New Roman" panose="02020603050405020304" pitchFamily="18" charset="0"/>
              </a:rPr>
              <a:t/>
            </a:r>
            <a:br>
              <a:rPr lang="ru-RU" sz="2400" b="1" i="1" dirty="0">
                <a:solidFill>
                  <a:schemeClr val="accent1">
                    <a:lumMod val="75000"/>
                  </a:schemeClr>
                </a:solidFill>
                <a:latin typeface="Times New Roman" panose="02020603050405020304" pitchFamily="18" charset="0"/>
                <a:cs typeface="Times New Roman" panose="02020603050405020304" pitchFamily="18" charset="0"/>
              </a:rPr>
            </a:br>
            <a:r>
              <a:rPr lang="ru-RU" sz="2400" b="1" i="1" dirty="0" smtClean="0">
                <a:solidFill>
                  <a:schemeClr val="accent1">
                    <a:lumMod val="75000"/>
                  </a:schemeClr>
                </a:solidFill>
                <a:latin typeface="Times New Roman" panose="02020603050405020304" pitchFamily="18" charset="0"/>
                <a:cs typeface="Times New Roman" panose="02020603050405020304" pitchFamily="18" charset="0"/>
              </a:rPr>
              <a:t>Профиль: </a:t>
            </a:r>
            <a:r>
              <a:rPr lang="ru-RU" sz="2400" b="1" i="1" dirty="0">
                <a:solidFill>
                  <a:schemeClr val="accent1">
                    <a:lumMod val="75000"/>
                  </a:schemeClr>
                </a:solidFill>
                <a:latin typeface="Times New Roman" panose="02020603050405020304" pitchFamily="18" charset="0"/>
                <a:cs typeface="Times New Roman" panose="02020603050405020304" pitchFamily="18" charset="0"/>
              </a:rPr>
              <a:t>«</a:t>
            </a:r>
            <a:r>
              <a:rPr lang="ru-RU" sz="2400" dirty="0">
                <a:solidFill>
                  <a:schemeClr val="accent1">
                    <a:lumMod val="75000"/>
                  </a:schemeClr>
                </a:solidFill>
                <a:latin typeface="Times New Roman" panose="02020603050405020304" pitchFamily="18" charset="0"/>
                <a:cs typeface="Times New Roman" panose="02020603050405020304" pitchFamily="18" charset="0"/>
              </a:rPr>
              <a:t>Государственно-правовой» </a:t>
            </a:r>
            <a:br>
              <a:rPr lang="ru-RU" sz="2400" dirty="0">
                <a:solidFill>
                  <a:schemeClr val="accent1">
                    <a:lumMod val="75000"/>
                  </a:schemeClr>
                </a:solidFill>
                <a:latin typeface="Times New Roman" panose="02020603050405020304" pitchFamily="18" charset="0"/>
                <a:cs typeface="Times New Roman" panose="02020603050405020304" pitchFamily="18" charset="0"/>
              </a:rPr>
            </a:br>
            <a:r>
              <a:rPr lang="ru-RU" sz="2400" dirty="0" smtClean="0">
                <a:solidFill>
                  <a:schemeClr val="accent1">
                    <a:lumMod val="75000"/>
                  </a:schemeClr>
                </a:solidFill>
                <a:latin typeface="Times New Roman" panose="02020603050405020304" pitchFamily="18" charset="0"/>
                <a:cs typeface="Times New Roman" panose="02020603050405020304" pitchFamily="18" charset="0"/>
              </a:rPr>
              <a:t>Обучение предполагает посещение очных практических занятий </a:t>
            </a:r>
            <a:r>
              <a:rPr lang="ru-RU" sz="2400" b="1" i="1" dirty="0" smtClean="0">
                <a:solidFill>
                  <a:schemeClr val="accent1">
                    <a:lumMod val="75000"/>
                  </a:schemeClr>
                </a:solidFill>
                <a:latin typeface="Times New Roman" panose="02020603050405020304" pitchFamily="18" charset="0"/>
                <a:cs typeface="Times New Roman" panose="02020603050405020304" pitchFamily="18" charset="0"/>
              </a:rPr>
              <a:t>по пятницам и субботам</a:t>
            </a:r>
            <a:r>
              <a:rPr lang="ru-RU" sz="2400" dirty="0" smtClean="0">
                <a:solidFill>
                  <a:schemeClr val="accent1">
                    <a:lumMod val="75000"/>
                  </a:schemeClr>
                </a:solidFill>
                <a:latin typeface="Times New Roman" panose="02020603050405020304" pitchFamily="18" charset="0"/>
                <a:cs typeface="Times New Roman" panose="02020603050405020304" pitchFamily="18" charset="0"/>
              </a:rPr>
              <a:t>, дистанционные лекции и самостоятельную работу на портале  ЮГУ </a:t>
            </a:r>
            <a:br>
              <a:rPr lang="ru-RU" sz="2400" dirty="0" smtClean="0">
                <a:solidFill>
                  <a:schemeClr val="accent1">
                    <a:lumMod val="75000"/>
                  </a:schemeClr>
                </a:solidFill>
                <a:latin typeface="Times New Roman" panose="02020603050405020304" pitchFamily="18" charset="0"/>
                <a:cs typeface="Times New Roman" panose="02020603050405020304" pitchFamily="18" charset="0"/>
              </a:rPr>
            </a:br>
            <a:r>
              <a:rPr lang="ru-RU" sz="2400" dirty="0" smtClean="0">
                <a:solidFill>
                  <a:schemeClr val="accent1">
                    <a:lumMod val="75000"/>
                  </a:schemeClr>
                </a:solidFill>
                <a:latin typeface="Times New Roman" panose="02020603050405020304" pitchFamily="18" charset="0"/>
                <a:cs typeface="Times New Roman" panose="02020603050405020304" pitchFamily="18" charset="0"/>
              </a:rPr>
              <a:t>«Электронный университет»</a:t>
            </a:r>
            <a:br>
              <a:rPr lang="ru-RU" sz="2400" dirty="0" smtClean="0">
                <a:solidFill>
                  <a:schemeClr val="accent1">
                    <a:lumMod val="75000"/>
                  </a:schemeClr>
                </a:solidFill>
                <a:latin typeface="Times New Roman" panose="02020603050405020304" pitchFamily="18" charset="0"/>
                <a:cs typeface="Times New Roman" panose="02020603050405020304" pitchFamily="18" charset="0"/>
              </a:rPr>
            </a:br>
            <a:r>
              <a:rPr lang="ru-RU" sz="2400" dirty="0" smtClean="0">
                <a:solidFill>
                  <a:schemeClr val="accent1">
                    <a:lumMod val="75000"/>
                  </a:schemeClr>
                </a:solidFill>
                <a:latin typeface="Times New Roman" panose="02020603050405020304" pitchFamily="18" charset="0"/>
                <a:cs typeface="Times New Roman" panose="02020603050405020304" pitchFamily="18" charset="0"/>
              </a:rPr>
              <a:t/>
            </a:r>
            <a:br>
              <a:rPr lang="ru-RU" sz="2400" dirty="0" smtClean="0">
                <a:solidFill>
                  <a:schemeClr val="accent1">
                    <a:lumMod val="75000"/>
                  </a:schemeClr>
                </a:solidFill>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pic>
        <p:nvPicPr>
          <p:cNvPr id="3075" name="Picture 3" descr="C:\Users\a_bulygin\Desktop\girl-notebo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481" y="2996952"/>
            <a:ext cx="8640960" cy="3861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1567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48680"/>
            <a:ext cx="8496944" cy="6120680"/>
          </a:xfrm>
        </p:spPr>
        <p:txBody>
          <a:bodyPr/>
          <a:lstStyle/>
          <a:p>
            <a:pPr algn="l"/>
            <a:r>
              <a:rPr lang="ru-RU" sz="2400" b="1" dirty="0" smtClean="0">
                <a:solidFill>
                  <a:schemeClr val="accent1">
                    <a:lumMod val="75000"/>
                  </a:schemeClr>
                </a:solidFill>
                <a:latin typeface="Times New Roman" panose="02020603050405020304" pitchFamily="18" charset="0"/>
                <a:cs typeface="Times New Roman" panose="02020603050405020304" pitchFamily="18" charset="0"/>
              </a:rPr>
              <a:t>Структура учебного плана</a:t>
            </a:r>
            <a:br>
              <a:rPr lang="ru-RU" sz="2400" b="1" dirty="0" smtClean="0">
                <a:solidFill>
                  <a:schemeClr val="accent1">
                    <a:lumMod val="75000"/>
                  </a:schemeClr>
                </a:solidFill>
                <a:latin typeface="Times New Roman" panose="02020603050405020304" pitchFamily="18" charset="0"/>
                <a:cs typeface="Times New Roman" panose="02020603050405020304" pitchFamily="18" charset="0"/>
              </a:rPr>
            </a:br>
            <a:r>
              <a:rPr lang="ru-RU" sz="1800" b="1" i="1" dirty="0" smtClean="0">
                <a:solidFill>
                  <a:schemeClr val="accent1">
                    <a:lumMod val="75000"/>
                  </a:schemeClr>
                </a:solidFill>
                <a:latin typeface="Times New Roman" panose="02020603050405020304" pitchFamily="18" charset="0"/>
                <a:cs typeface="Times New Roman" panose="02020603050405020304" pitchFamily="18" charset="0"/>
              </a:rPr>
              <a:t> 1) Дисциплины, обязательные для всех профилей, в т.ч. дисциплины базовой части по ФГОС ВО:</a:t>
            </a:r>
            <a:br>
              <a:rPr lang="ru-RU" sz="1800" b="1" i="1" dirty="0" smtClean="0">
                <a:solidFill>
                  <a:schemeClr val="accent1">
                    <a:lumMod val="75000"/>
                  </a:schemeClr>
                </a:solidFill>
                <a:latin typeface="Times New Roman" panose="02020603050405020304" pitchFamily="18" charset="0"/>
                <a:cs typeface="Times New Roman" panose="02020603050405020304" pitchFamily="18" charset="0"/>
              </a:rPr>
            </a:b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История государства и права России</a:t>
            </a:r>
            <a:br>
              <a:rPr lang="ru-RU" sz="1800" dirty="0" smtClean="0">
                <a:solidFill>
                  <a:schemeClr val="accent1">
                    <a:lumMod val="75000"/>
                  </a:schemeClr>
                </a:solidFill>
                <a:latin typeface="Times New Roman" panose="02020603050405020304" pitchFamily="18" charset="0"/>
                <a:cs typeface="Times New Roman" panose="02020603050405020304" pitchFamily="18" charset="0"/>
              </a:rPr>
            </a:b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История государства и права зарубежных стран</a:t>
            </a:r>
            <a:br>
              <a:rPr lang="ru-RU" sz="1800" dirty="0" smtClean="0">
                <a:solidFill>
                  <a:schemeClr val="accent1">
                    <a:lumMod val="75000"/>
                  </a:schemeClr>
                </a:solidFill>
                <a:latin typeface="Times New Roman" panose="02020603050405020304" pitchFamily="18" charset="0"/>
                <a:cs typeface="Times New Roman" panose="02020603050405020304" pitchFamily="18" charset="0"/>
              </a:rPr>
            </a:b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Теория государства и права</a:t>
            </a:r>
            <a:br>
              <a:rPr lang="ru-RU" sz="1800" dirty="0" smtClean="0">
                <a:solidFill>
                  <a:schemeClr val="accent1">
                    <a:lumMod val="75000"/>
                  </a:schemeClr>
                </a:solidFill>
                <a:latin typeface="Times New Roman" panose="02020603050405020304" pitchFamily="18" charset="0"/>
                <a:cs typeface="Times New Roman" panose="02020603050405020304" pitchFamily="18" charset="0"/>
              </a:rPr>
            </a:b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Иностранный язык</a:t>
            </a:r>
            <a:br>
              <a:rPr lang="ru-RU" sz="1800" dirty="0" smtClean="0">
                <a:solidFill>
                  <a:schemeClr val="accent1">
                    <a:lumMod val="75000"/>
                  </a:schemeClr>
                </a:solidFill>
                <a:latin typeface="Times New Roman" panose="02020603050405020304" pitchFamily="18" charset="0"/>
                <a:cs typeface="Times New Roman" panose="02020603050405020304" pitchFamily="18" charset="0"/>
              </a:rPr>
            </a:b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Иностранный язык в сфере юриспруденции</a:t>
            </a:r>
            <a:br>
              <a:rPr lang="ru-RU" sz="1800" dirty="0" smtClean="0">
                <a:solidFill>
                  <a:schemeClr val="accent1">
                    <a:lumMod val="75000"/>
                  </a:schemeClr>
                </a:solidFill>
                <a:latin typeface="Times New Roman" panose="02020603050405020304" pitchFamily="18" charset="0"/>
                <a:cs typeface="Times New Roman" panose="02020603050405020304" pitchFamily="18" charset="0"/>
              </a:rPr>
            </a:b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Уголовное право</a:t>
            </a:r>
            <a:br>
              <a:rPr lang="ru-RU" sz="1800" dirty="0" smtClean="0">
                <a:solidFill>
                  <a:schemeClr val="accent1">
                    <a:lumMod val="75000"/>
                  </a:schemeClr>
                </a:solidFill>
                <a:latin typeface="Times New Roman" panose="02020603050405020304" pitchFamily="18" charset="0"/>
                <a:cs typeface="Times New Roman" panose="02020603050405020304" pitchFamily="18" charset="0"/>
              </a:rPr>
            </a:b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Гражданское право</a:t>
            </a:r>
            <a:br>
              <a:rPr lang="ru-RU" sz="1800" dirty="0" smtClean="0">
                <a:solidFill>
                  <a:schemeClr val="accent1">
                    <a:lumMod val="75000"/>
                  </a:schemeClr>
                </a:solidFill>
                <a:latin typeface="Times New Roman" panose="02020603050405020304" pitchFamily="18" charset="0"/>
                <a:cs typeface="Times New Roman" panose="02020603050405020304" pitchFamily="18" charset="0"/>
              </a:rPr>
            </a:b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Конституционное право </a:t>
            </a:r>
            <a:br>
              <a:rPr lang="ru-RU" sz="1800" dirty="0" smtClean="0">
                <a:solidFill>
                  <a:schemeClr val="accent1">
                    <a:lumMod val="75000"/>
                  </a:schemeClr>
                </a:solidFill>
                <a:latin typeface="Times New Roman" panose="02020603050405020304" pitchFamily="18" charset="0"/>
                <a:cs typeface="Times New Roman" panose="02020603050405020304" pitchFamily="18" charset="0"/>
              </a:rPr>
            </a:b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Муниципальное право</a:t>
            </a:r>
            <a:br>
              <a:rPr lang="ru-RU" sz="1800" dirty="0" smtClean="0">
                <a:solidFill>
                  <a:schemeClr val="accent1">
                    <a:lumMod val="75000"/>
                  </a:schemeClr>
                </a:solidFill>
                <a:latin typeface="Times New Roman" panose="02020603050405020304" pitchFamily="18" charset="0"/>
                <a:cs typeface="Times New Roman" panose="02020603050405020304" pitchFamily="18" charset="0"/>
              </a:rPr>
            </a:b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Административное право</a:t>
            </a:r>
            <a:br>
              <a:rPr lang="ru-RU" sz="1800" dirty="0" smtClean="0">
                <a:solidFill>
                  <a:schemeClr val="accent1">
                    <a:lumMod val="75000"/>
                  </a:schemeClr>
                </a:solidFill>
                <a:latin typeface="Times New Roman" panose="02020603050405020304" pitchFamily="18" charset="0"/>
                <a:cs typeface="Times New Roman" panose="02020603050405020304" pitchFamily="18" charset="0"/>
              </a:rPr>
            </a:b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Семейное право</a:t>
            </a:r>
            <a:br>
              <a:rPr lang="ru-RU" sz="1800" dirty="0" smtClean="0">
                <a:solidFill>
                  <a:schemeClr val="accent1">
                    <a:lumMod val="75000"/>
                  </a:schemeClr>
                </a:solidFill>
                <a:latin typeface="Times New Roman" panose="02020603050405020304" pitchFamily="18" charset="0"/>
                <a:cs typeface="Times New Roman" panose="02020603050405020304" pitchFamily="18" charset="0"/>
              </a:rPr>
            </a:b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Жилищное право</a:t>
            </a:r>
            <a:br>
              <a:rPr lang="ru-RU" sz="1800" dirty="0" smtClean="0">
                <a:solidFill>
                  <a:schemeClr val="accent1">
                    <a:lumMod val="75000"/>
                  </a:schemeClr>
                </a:solidFill>
                <a:latin typeface="Times New Roman" panose="02020603050405020304" pitchFamily="18" charset="0"/>
                <a:cs typeface="Times New Roman" panose="02020603050405020304" pitchFamily="18" charset="0"/>
              </a:rPr>
            </a:b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Налоговое право</a:t>
            </a:r>
            <a:br>
              <a:rPr lang="ru-RU" sz="1800" dirty="0" smtClean="0">
                <a:solidFill>
                  <a:schemeClr val="accent1">
                    <a:lumMod val="75000"/>
                  </a:schemeClr>
                </a:solidFill>
                <a:latin typeface="Times New Roman" panose="02020603050405020304" pitchFamily="18" charset="0"/>
                <a:cs typeface="Times New Roman" panose="02020603050405020304" pitchFamily="18" charset="0"/>
              </a:rPr>
            </a:b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Финансовое право</a:t>
            </a:r>
            <a:br>
              <a:rPr lang="ru-RU" sz="1800" dirty="0" smtClean="0">
                <a:solidFill>
                  <a:schemeClr val="accent1">
                    <a:lumMod val="75000"/>
                  </a:schemeClr>
                </a:solidFill>
                <a:latin typeface="Times New Roman" panose="02020603050405020304" pitchFamily="18" charset="0"/>
                <a:cs typeface="Times New Roman" panose="02020603050405020304" pitchFamily="18" charset="0"/>
              </a:rPr>
            </a:b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Трудовое право</a:t>
            </a:r>
            <a:br>
              <a:rPr lang="ru-RU" sz="1800" dirty="0" smtClean="0">
                <a:solidFill>
                  <a:schemeClr val="accent1">
                    <a:lumMod val="75000"/>
                  </a:schemeClr>
                </a:solidFill>
                <a:latin typeface="Times New Roman" panose="02020603050405020304" pitchFamily="18" charset="0"/>
                <a:cs typeface="Times New Roman" panose="02020603050405020304" pitchFamily="18" charset="0"/>
              </a:rPr>
            </a:b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Право социального обеспечения</a:t>
            </a:r>
            <a:br>
              <a:rPr lang="ru-RU" sz="1800" dirty="0" smtClean="0">
                <a:solidFill>
                  <a:schemeClr val="accent1">
                    <a:lumMod val="75000"/>
                  </a:schemeClr>
                </a:solidFill>
                <a:latin typeface="Times New Roman" panose="02020603050405020304" pitchFamily="18" charset="0"/>
                <a:cs typeface="Times New Roman" panose="02020603050405020304" pitchFamily="18" charset="0"/>
              </a:rPr>
            </a:b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Земельное право</a:t>
            </a:r>
            <a:br>
              <a:rPr lang="ru-RU" sz="1800" dirty="0" smtClean="0">
                <a:solidFill>
                  <a:schemeClr val="accent1">
                    <a:lumMod val="75000"/>
                  </a:schemeClr>
                </a:solidFill>
                <a:latin typeface="Times New Roman" panose="02020603050405020304" pitchFamily="18" charset="0"/>
                <a:cs typeface="Times New Roman" panose="02020603050405020304" pitchFamily="18" charset="0"/>
              </a:rPr>
            </a:b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Экологическое право</a:t>
            </a:r>
            <a:br>
              <a:rPr lang="ru-RU" sz="1800" dirty="0" smtClean="0">
                <a:solidFill>
                  <a:schemeClr val="accent1">
                    <a:lumMod val="75000"/>
                  </a:schemeClr>
                </a:solidFill>
                <a:latin typeface="Times New Roman" panose="02020603050405020304" pitchFamily="18" charset="0"/>
                <a:cs typeface="Times New Roman" panose="02020603050405020304" pitchFamily="18" charset="0"/>
              </a:rPr>
            </a:b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Международное право</a:t>
            </a:r>
            <a:br>
              <a:rPr lang="ru-RU" sz="1800" dirty="0" smtClean="0">
                <a:solidFill>
                  <a:schemeClr val="accent1">
                    <a:lumMod val="75000"/>
                  </a:schemeClr>
                </a:solidFill>
                <a:latin typeface="Times New Roman" panose="02020603050405020304" pitchFamily="18" charset="0"/>
                <a:cs typeface="Times New Roman" panose="02020603050405020304" pitchFamily="18" charset="0"/>
              </a:rPr>
            </a:b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Международное частное право</a:t>
            </a:r>
            <a:br>
              <a:rPr lang="ru-RU" sz="1800" dirty="0" smtClean="0">
                <a:solidFill>
                  <a:schemeClr val="accent1">
                    <a:lumMod val="75000"/>
                  </a:schemeClr>
                </a:solidFill>
                <a:latin typeface="Times New Roman" panose="02020603050405020304" pitchFamily="18" charset="0"/>
                <a:cs typeface="Times New Roman" panose="02020603050405020304" pitchFamily="18" charset="0"/>
              </a:rPr>
            </a:b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Основы юридического консультирования и другие.</a:t>
            </a:r>
            <a:br>
              <a:rPr lang="ru-RU" sz="1800" dirty="0" smtClean="0">
                <a:solidFill>
                  <a:schemeClr val="accent1">
                    <a:lumMod val="75000"/>
                  </a:schemeClr>
                </a:solidFill>
                <a:latin typeface="Times New Roman" panose="02020603050405020304" pitchFamily="18" charset="0"/>
                <a:cs typeface="Times New Roman" panose="02020603050405020304" pitchFamily="18" charset="0"/>
              </a:rPr>
            </a:br>
            <a:r>
              <a:rPr lang="ru-RU" sz="1800" dirty="0" smtClean="0">
                <a:solidFill>
                  <a:schemeClr val="accent1">
                    <a:lumMod val="75000"/>
                  </a:schemeClr>
                </a:solidFill>
              </a:rPr>
              <a:t/>
            </a:r>
            <a:br>
              <a:rPr lang="ru-RU" sz="1800" dirty="0" smtClean="0">
                <a:solidFill>
                  <a:schemeClr val="accent1">
                    <a:lumMod val="75000"/>
                  </a:schemeClr>
                </a:solidFill>
              </a:rPr>
            </a:br>
            <a:endParaRPr lang="ru-RU" sz="1800" dirty="0">
              <a:solidFill>
                <a:schemeClr val="accent1">
                  <a:lumMod val="75000"/>
                </a:schemeClr>
              </a:solidFill>
            </a:endParaRPr>
          </a:p>
        </p:txBody>
      </p:sp>
    </p:spTree>
    <p:extLst>
      <p:ext uri="{BB962C8B-B14F-4D97-AF65-F5344CB8AC3E}">
        <p14:creationId xmlns:p14="http://schemas.microsoft.com/office/powerpoint/2010/main" val="24570294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32731"/>
            <a:ext cx="8496944" cy="6741368"/>
          </a:xfrm>
        </p:spPr>
        <p:txBody>
          <a:bodyPr/>
          <a:lstStyle/>
          <a:p>
            <a:pPr algn="l"/>
            <a:r>
              <a:rPr lang="ru-RU" sz="2400" b="1" dirty="0" smtClean="0">
                <a:solidFill>
                  <a:schemeClr val="accent1">
                    <a:lumMod val="75000"/>
                  </a:schemeClr>
                </a:solidFill>
                <a:latin typeface="Times New Roman" panose="02020603050405020304" pitchFamily="18" charset="0"/>
                <a:cs typeface="Times New Roman" panose="02020603050405020304" pitchFamily="18" charset="0"/>
              </a:rPr>
              <a:t/>
            </a:r>
            <a:br>
              <a:rPr lang="ru-RU" sz="2400" b="1" dirty="0" smtClean="0">
                <a:solidFill>
                  <a:schemeClr val="accent1">
                    <a:lumMod val="75000"/>
                  </a:schemeClr>
                </a:solidFill>
                <a:latin typeface="Times New Roman" panose="02020603050405020304" pitchFamily="18" charset="0"/>
                <a:cs typeface="Times New Roman" panose="02020603050405020304" pitchFamily="18" charset="0"/>
              </a:rPr>
            </a:br>
            <a:r>
              <a:rPr lang="ru-RU" sz="2400" b="1" dirty="0">
                <a:solidFill>
                  <a:schemeClr val="accent1">
                    <a:lumMod val="75000"/>
                  </a:schemeClr>
                </a:solidFill>
                <a:latin typeface="Times New Roman" panose="02020603050405020304" pitchFamily="18" charset="0"/>
                <a:cs typeface="Times New Roman" panose="02020603050405020304" pitchFamily="18" charset="0"/>
              </a:rPr>
              <a:t/>
            </a:r>
            <a:br>
              <a:rPr lang="ru-RU" sz="2400" b="1" dirty="0">
                <a:solidFill>
                  <a:schemeClr val="accent1">
                    <a:lumMod val="75000"/>
                  </a:schemeClr>
                </a:solidFill>
                <a:latin typeface="Times New Roman" panose="02020603050405020304" pitchFamily="18" charset="0"/>
                <a:cs typeface="Times New Roman" panose="02020603050405020304" pitchFamily="18" charset="0"/>
              </a:rPr>
            </a:br>
            <a:r>
              <a:rPr lang="ru-RU" sz="2400" b="1" dirty="0" smtClean="0">
                <a:solidFill>
                  <a:schemeClr val="accent1">
                    <a:lumMod val="75000"/>
                  </a:schemeClr>
                </a:solidFill>
                <a:latin typeface="Times New Roman" panose="02020603050405020304" pitchFamily="18" charset="0"/>
                <a:cs typeface="Times New Roman" panose="02020603050405020304" pitchFamily="18" charset="0"/>
              </a:rPr>
              <a:t/>
            </a:r>
            <a:br>
              <a:rPr lang="ru-RU" sz="2400" b="1" dirty="0" smtClean="0">
                <a:solidFill>
                  <a:schemeClr val="accent1">
                    <a:lumMod val="75000"/>
                  </a:schemeClr>
                </a:solidFill>
                <a:latin typeface="Times New Roman" panose="02020603050405020304" pitchFamily="18" charset="0"/>
                <a:cs typeface="Times New Roman" panose="02020603050405020304" pitchFamily="18" charset="0"/>
              </a:rPr>
            </a:br>
            <a:r>
              <a:rPr lang="ru-RU" sz="2400" b="1" dirty="0">
                <a:solidFill>
                  <a:schemeClr val="accent1">
                    <a:lumMod val="75000"/>
                  </a:schemeClr>
                </a:solidFill>
                <a:latin typeface="Times New Roman" panose="02020603050405020304" pitchFamily="18" charset="0"/>
                <a:cs typeface="Times New Roman" panose="02020603050405020304" pitchFamily="18" charset="0"/>
              </a:rPr>
              <a:t/>
            </a:r>
            <a:br>
              <a:rPr lang="ru-RU" sz="2400" b="1" dirty="0">
                <a:solidFill>
                  <a:schemeClr val="accent1">
                    <a:lumMod val="75000"/>
                  </a:schemeClr>
                </a:solidFill>
                <a:latin typeface="Times New Roman" panose="02020603050405020304" pitchFamily="18" charset="0"/>
                <a:cs typeface="Times New Roman" panose="02020603050405020304" pitchFamily="18" charset="0"/>
              </a:rPr>
            </a:br>
            <a:r>
              <a:rPr lang="ru-RU" sz="2400" b="1" dirty="0" smtClean="0">
                <a:solidFill>
                  <a:schemeClr val="accent1">
                    <a:lumMod val="75000"/>
                  </a:schemeClr>
                </a:solidFill>
                <a:latin typeface="Times New Roman" panose="02020603050405020304" pitchFamily="18" charset="0"/>
                <a:cs typeface="Times New Roman" panose="02020603050405020304" pitchFamily="18" charset="0"/>
              </a:rPr>
              <a:t>Структура учебного плана</a:t>
            </a:r>
            <a:br>
              <a:rPr lang="ru-RU" sz="2400" b="1" dirty="0" smtClean="0">
                <a:solidFill>
                  <a:schemeClr val="accent1">
                    <a:lumMod val="75000"/>
                  </a:schemeClr>
                </a:solidFill>
                <a:latin typeface="Times New Roman" panose="02020603050405020304" pitchFamily="18" charset="0"/>
                <a:cs typeface="Times New Roman" panose="02020603050405020304" pitchFamily="18" charset="0"/>
              </a:rPr>
            </a:br>
            <a:r>
              <a:rPr lang="ru-RU" sz="2000" b="1" i="1" dirty="0">
                <a:solidFill>
                  <a:schemeClr val="accent1">
                    <a:lumMod val="75000"/>
                  </a:schemeClr>
                </a:solidFill>
                <a:latin typeface="Times New Roman" panose="02020603050405020304" pitchFamily="18" charset="0"/>
                <a:cs typeface="Times New Roman" panose="02020603050405020304" pitchFamily="18" charset="0"/>
              </a:rPr>
              <a:t>2</a:t>
            </a:r>
            <a:r>
              <a:rPr lang="ru-RU" sz="2000" b="1" i="1" dirty="0" smtClean="0">
                <a:solidFill>
                  <a:schemeClr val="accent1">
                    <a:lumMod val="75000"/>
                  </a:schemeClr>
                </a:solidFill>
                <a:latin typeface="Times New Roman" panose="02020603050405020304" pitchFamily="18" charset="0"/>
                <a:cs typeface="Times New Roman" panose="02020603050405020304" pitchFamily="18" charset="0"/>
              </a:rPr>
              <a:t>)Дисциплины специализации (на 3 и 4 курсе обучения):</a:t>
            </a:r>
            <a:br>
              <a:rPr lang="ru-RU" sz="2000" b="1" i="1" dirty="0" smtClean="0">
                <a:solidFill>
                  <a:schemeClr val="accent1">
                    <a:lumMod val="75000"/>
                  </a:schemeClr>
                </a:solidFill>
                <a:latin typeface="Times New Roman" panose="02020603050405020304" pitchFamily="18" charset="0"/>
                <a:cs typeface="Times New Roman" panose="02020603050405020304" pitchFamily="18" charset="0"/>
              </a:rPr>
            </a:br>
            <a:r>
              <a:rPr lang="ru-RU" sz="2000" b="1" i="1"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1800" b="1" i="1" u="sng" dirty="0" smtClean="0">
                <a:solidFill>
                  <a:schemeClr val="accent1">
                    <a:lumMod val="75000"/>
                  </a:schemeClr>
                </a:solidFill>
                <a:latin typeface="Times New Roman" panose="02020603050405020304" pitchFamily="18" charset="0"/>
                <a:cs typeface="Times New Roman" panose="02020603050405020304" pitchFamily="18" charset="0"/>
              </a:rPr>
              <a:t>Государственно-правовой профиль:</a:t>
            </a:r>
            <a:br>
              <a:rPr lang="ru-RU" sz="1800" b="1" i="1" u="sng" dirty="0" smtClean="0">
                <a:solidFill>
                  <a:schemeClr val="accent1">
                    <a:lumMod val="75000"/>
                  </a:schemeClr>
                </a:solidFill>
                <a:latin typeface="Times New Roman" panose="02020603050405020304" pitchFamily="18" charset="0"/>
                <a:cs typeface="Times New Roman" panose="02020603050405020304" pitchFamily="18" charset="0"/>
              </a:rPr>
            </a:b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Бюджетное право</a:t>
            </a:r>
            <a:br>
              <a:rPr lang="ru-RU" sz="1800" dirty="0" smtClean="0">
                <a:solidFill>
                  <a:schemeClr val="accent1">
                    <a:lumMod val="75000"/>
                  </a:schemeClr>
                </a:solidFill>
                <a:latin typeface="Times New Roman" panose="02020603050405020304" pitchFamily="18" charset="0"/>
                <a:cs typeface="Times New Roman" panose="02020603050405020304" pitchFamily="18" charset="0"/>
              </a:rPr>
            </a:b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Актуальные проблемы административного права</a:t>
            </a:r>
            <a:br>
              <a:rPr lang="ru-RU" sz="1800" dirty="0" smtClean="0">
                <a:solidFill>
                  <a:schemeClr val="accent1">
                    <a:lumMod val="75000"/>
                  </a:schemeClr>
                </a:solidFill>
                <a:latin typeface="Times New Roman" panose="02020603050405020304" pitchFamily="18" charset="0"/>
                <a:cs typeface="Times New Roman" panose="02020603050405020304" pitchFamily="18" charset="0"/>
              </a:rPr>
            </a:b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Юридическая техника</a:t>
            </a:r>
            <a:br>
              <a:rPr lang="ru-RU" sz="1800" dirty="0" smtClean="0">
                <a:solidFill>
                  <a:schemeClr val="accent1">
                    <a:lumMod val="75000"/>
                  </a:schemeClr>
                </a:solidFill>
                <a:latin typeface="Times New Roman" panose="02020603050405020304" pitchFamily="18" charset="0"/>
                <a:cs typeface="Times New Roman" panose="02020603050405020304" pitchFamily="18" charset="0"/>
              </a:rPr>
            </a:b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Основы нормотворчества</a:t>
            </a:r>
            <a:br>
              <a:rPr lang="ru-RU" sz="1800" dirty="0" smtClean="0">
                <a:solidFill>
                  <a:schemeClr val="accent1">
                    <a:lumMod val="75000"/>
                  </a:schemeClr>
                </a:solidFill>
                <a:latin typeface="Times New Roman" panose="02020603050405020304" pitchFamily="18" charset="0"/>
                <a:cs typeface="Times New Roman" panose="02020603050405020304" pitchFamily="18" charset="0"/>
              </a:rPr>
            </a:b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Правовые основы государственной и муниципальной службы</a:t>
            </a:r>
            <a:br>
              <a:rPr lang="ru-RU" sz="1800" dirty="0" smtClean="0">
                <a:solidFill>
                  <a:schemeClr val="accent1">
                    <a:lumMod val="75000"/>
                  </a:schemeClr>
                </a:solidFill>
                <a:latin typeface="Times New Roman" panose="02020603050405020304" pitchFamily="18" charset="0"/>
                <a:cs typeface="Times New Roman" panose="02020603050405020304" pitchFamily="18" charset="0"/>
              </a:rPr>
            </a:b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Правовые основы государственного и муниципального контроля</a:t>
            </a:r>
            <a:br>
              <a:rPr lang="ru-RU" sz="1800" dirty="0" smtClean="0">
                <a:solidFill>
                  <a:schemeClr val="accent1">
                    <a:lumMod val="75000"/>
                  </a:schemeClr>
                </a:solidFill>
                <a:latin typeface="Times New Roman" panose="02020603050405020304" pitchFamily="18" charset="0"/>
                <a:cs typeface="Times New Roman" panose="02020603050405020304" pitchFamily="18" charset="0"/>
              </a:rPr>
            </a:b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Судебное делопроизводство</a:t>
            </a:r>
            <a:br>
              <a:rPr lang="ru-RU" sz="1800" dirty="0" smtClean="0">
                <a:solidFill>
                  <a:schemeClr val="accent1">
                    <a:lumMod val="75000"/>
                  </a:schemeClr>
                </a:solidFill>
                <a:latin typeface="Times New Roman" panose="02020603050405020304" pitchFamily="18" charset="0"/>
                <a:cs typeface="Times New Roman" panose="02020603050405020304" pitchFamily="18" charset="0"/>
              </a:rPr>
            </a:b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Актуальные проблемы законодательного процесса</a:t>
            </a:r>
            <a:br>
              <a:rPr lang="ru-RU" sz="1800" dirty="0" smtClean="0">
                <a:solidFill>
                  <a:schemeClr val="accent1">
                    <a:lumMod val="75000"/>
                  </a:schemeClr>
                </a:solidFill>
                <a:latin typeface="Times New Roman" panose="02020603050405020304" pitchFamily="18" charset="0"/>
                <a:cs typeface="Times New Roman" panose="02020603050405020304" pitchFamily="18" charset="0"/>
              </a:rPr>
            </a:b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Конституционный судебный процесс</a:t>
            </a:r>
            <a:r>
              <a:rPr lang="ru-RU" sz="1800" b="1" i="1" dirty="0" smtClean="0">
                <a:solidFill>
                  <a:schemeClr val="accent1">
                    <a:lumMod val="75000"/>
                  </a:schemeClr>
                </a:solidFill>
                <a:latin typeface="Times New Roman" panose="02020603050405020304" pitchFamily="18" charset="0"/>
                <a:cs typeface="Times New Roman" panose="02020603050405020304" pitchFamily="18" charset="0"/>
              </a:rPr>
              <a:t/>
            </a:r>
            <a:br>
              <a:rPr lang="ru-RU" sz="1800" b="1" i="1" dirty="0" smtClean="0">
                <a:solidFill>
                  <a:schemeClr val="accent1">
                    <a:lumMod val="75000"/>
                  </a:schemeClr>
                </a:solidFill>
                <a:latin typeface="Times New Roman" panose="02020603050405020304" pitchFamily="18" charset="0"/>
                <a:cs typeface="Times New Roman" panose="02020603050405020304" pitchFamily="18" charset="0"/>
              </a:rPr>
            </a:br>
            <a:r>
              <a:rPr lang="ru-RU" sz="1800" b="1" i="1"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1800" b="1" i="1" u="sng" dirty="0" smtClean="0">
                <a:solidFill>
                  <a:schemeClr val="accent1">
                    <a:lumMod val="75000"/>
                  </a:schemeClr>
                </a:solidFill>
                <a:latin typeface="Times New Roman" panose="02020603050405020304" pitchFamily="18" charset="0"/>
                <a:cs typeface="Times New Roman" panose="02020603050405020304" pitchFamily="18" charset="0"/>
              </a:rPr>
              <a:t>Уголовно-правовой профиль:</a:t>
            </a:r>
            <a:br>
              <a:rPr lang="ru-RU" sz="1800" b="1" i="1" u="sng" dirty="0" smtClean="0">
                <a:solidFill>
                  <a:schemeClr val="accent1">
                    <a:lumMod val="75000"/>
                  </a:schemeClr>
                </a:solidFill>
                <a:latin typeface="Times New Roman" panose="02020603050405020304" pitchFamily="18" charset="0"/>
                <a:cs typeface="Times New Roman" panose="02020603050405020304" pitchFamily="18" charset="0"/>
              </a:rPr>
            </a:b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Основы теории и практики квалификации преступлений</a:t>
            </a:r>
            <a:br>
              <a:rPr lang="ru-RU" sz="1800" dirty="0" smtClean="0">
                <a:solidFill>
                  <a:schemeClr val="accent1">
                    <a:lumMod val="75000"/>
                  </a:schemeClr>
                </a:solidFill>
                <a:latin typeface="Times New Roman" panose="02020603050405020304" pitchFamily="18" charset="0"/>
                <a:cs typeface="Times New Roman" panose="02020603050405020304" pitchFamily="18" charset="0"/>
              </a:rPr>
            </a:b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Основы оперативно-розыскной и следственной деятельности</a:t>
            </a:r>
            <a:br>
              <a:rPr lang="ru-RU" sz="1800" dirty="0" smtClean="0">
                <a:solidFill>
                  <a:schemeClr val="accent1">
                    <a:lumMod val="75000"/>
                  </a:schemeClr>
                </a:solidFill>
                <a:latin typeface="Times New Roman" panose="02020603050405020304" pitchFamily="18" charset="0"/>
                <a:cs typeface="Times New Roman" panose="02020603050405020304" pitchFamily="18" charset="0"/>
              </a:rPr>
            </a:b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Дифференцированные формы уголовного судопроизводства</a:t>
            </a:r>
            <a:br>
              <a:rPr lang="ru-RU" sz="1800" dirty="0" smtClean="0">
                <a:solidFill>
                  <a:schemeClr val="accent1">
                    <a:lumMod val="75000"/>
                  </a:schemeClr>
                </a:solidFill>
                <a:latin typeface="Times New Roman" panose="02020603050405020304" pitchFamily="18" charset="0"/>
                <a:cs typeface="Times New Roman" panose="02020603050405020304" pitchFamily="18" charset="0"/>
              </a:rPr>
            </a:b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Уголовно-исполнительное право</a:t>
            </a:r>
            <a:br>
              <a:rPr lang="ru-RU" sz="1800" dirty="0" smtClean="0">
                <a:solidFill>
                  <a:schemeClr val="accent1">
                    <a:lumMod val="75000"/>
                  </a:schemeClr>
                </a:solidFill>
                <a:latin typeface="Times New Roman" panose="02020603050405020304" pitchFamily="18" charset="0"/>
                <a:cs typeface="Times New Roman" panose="02020603050405020304" pitchFamily="18" charset="0"/>
              </a:rPr>
            </a:b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Международное уголовное право</a:t>
            </a:r>
            <a:br>
              <a:rPr lang="ru-RU" sz="1800" dirty="0" smtClean="0">
                <a:solidFill>
                  <a:schemeClr val="accent1">
                    <a:lumMod val="75000"/>
                  </a:schemeClr>
                </a:solidFill>
                <a:latin typeface="Times New Roman" panose="02020603050405020304" pitchFamily="18" charset="0"/>
                <a:cs typeface="Times New Roman" panose="02020603050405020304" pitchFamily="18" charset="0"/>
              </a:rPr>
            </a:b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Судебная психиатрия</a:t>
            </a:r>
            <a:br>
              <a:rPr lang="ru-RU" sz="1800" dirty="0" smtClean="0">
                <a:solidFill>
                  <a:schemeClr val="accent1">
                    <a:lumMod val="75000"/>
                  </a:schemeClr>
                </a:solidFill>
                <a:latin typeface="Times New Roman" panose="02020603050405020304" pitchFamily="18" charset="0"/>
                <a:cs typeface="Times New Roman" panose="02020603050405020304" pitchFamily="18" charset="0"/>
              </a:rPr>
            </a:b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Судебное делопроизводство</a:t>
            </a:r>
            <a:br>
              <a:rPr lang="ru-RU" sz="1800" dirty="0" smtClean="0">
                <a:solidFill>
                  <a:schemeClr val="accent1">
                    <a:lumMod val="75000"/>
                  </a:schemeClr>
                </a:solidFill>
                <a:latin typeface="Times New Roman" panose="02020603050405020304" pitchFamily="18" charset="0"/>
                <a:cs typeface="Times New Roman" panose="02020603050405020304" pitchFamily="18" charset="0"/>
              </a:rPr>
            </a:b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Теория и практика доказывания в уголовном судопроизводстве</a:t>
            </a:r>
            <a:br>
              <a:rPr lang="ru-RU" sz="1800" dirty="0" smtClean="0">
                <a:solidFill>
                  <a:schemeClr val="accent1">
                    <a:lumMod val="75000"/>
                  </a:schemeClr>
                </a:solidFill>
                <a:latin typeface="Times New Roman" panose="02020603050405020304" pitchFamily="18" charset="0"/>
                <a:cs typeface="Times New Roman" panose="02020603050405020304" pitchFamily="18" charset="0"/>
              </a:rPr>
            </a:b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Международно-правовые основы правоохранительной деятельности</a:t>
            </a:r>
            <a:br>
              <a:rPr lang="ru-RU" sz="1800" dirty="0" smtClean="0">
                <a:solidFill>
                  <a:schemeClr val="accent1">
                    <a:lumMod val="75000"/>
                  </a:schemeClr>
                </a:solidFill>
                <a:latin typeface="Times New Roman" panose="02020603050405020304" pitchFamily="18" charset="0"/>
                <a:cs typeface="Times New Roman" panose="02020603050405020304" pitchFamily="18" charset="0"/>
              </a:rPr>
            </a:br>
            <a:r>
              <a:rPr lang="ru-RU" sz="1800" dirty="0" smtClean="0">
                <a:solidFill>
                  <a:schemeClr val="accent1">
                    <a:lumMod val="75000"/>
                  </a:schemeClr>
                </a:solidFill>
                <a:latin typeface="Times New Roman" panose="02020603050405020304" pitchFamily="18" charset="0"/>
                <a:cs typeface="Times New Roman" panose="02020603050405020304" pitchFamily="18" charset="0"/>
              </a:rPr>
              <a:t/>
            </a:r>
            <a:br>
              <a:rPr lang="ru-RU" sz="1800" dirty="0" smtClean="0">
                <a:solidFill>
                  <a:schemeClr val="accent1">
                    <a:lumMod val="75000"/>
                  </a:schemeClr>
                </a:solidFill>
                <a:latin typeface="Times New Roman" panose="02020603050405020304" pitchFamily="18" charset="0"/>
                <a:cs typeface="Times New Roman" panose="02020603050405020304" pitchFamily="18" charset="0"/>
              </a:rPr>
            </a:br>
            <a:r>
              <a:rPr lang="ru-RU" sz="1800" b="1" i="1" dirty="0" smtClean="0">
                <a:solidFill>
                  <a:schemeClr val="accent1">
                    <a:lumMod val="75000"/>
                  </a:schemeClr>
                </a:solidFill>
                <a:latin typeface="Times New Roman" panose="02020603050405020304" pitchFamily="18" charset="0"/>
                <a:cs typeface="Times New Roman" panose="02020603050405020304" pitchFamily="18" charset="0"/>
              </a:rPr>
              <a:t/>
            </a:r>
            <a:br>
              <a:rPr lang="ru-RU" sz="1800" b="1" i="1" dirty="0" smtClean="0">
                <a:solidFill>
                  <a:schemeClr val="accent1">
                    <a:lumMod val="75000"/>
                  </a:schemeClr>
                </a:solidFill>
                <a:latin typeface="Times New Roman" panose="02020603050405020304" pitchFamily="18" charset="0"/>
                <a:cs typeface="Times New Roman" panose="02020603050405020304" pitchFamily="18" charset="0"/>
              </a:rPr>
            </a:br>
            <a:r>
              <a:rPr lang="ru-RU" sz="1800" b="1" i="1" dirty="0" smtClean="0">
                <a:solidFill>
                  <a:schemeClr val="accent1">
                    <a:lumMod val="75000"/>
                  </a:schemeClr>
                </a:solidFill>
                <a:latin typeface="Times New Roman" panose="02020603050405020304" pitchFamily="18" charset="0"/>
                <a:cs typeface="Times New Roman" panose="02020603050405020304" pitchFamily="18" charset="0"/>
              </a:rPr>
              <a:t/>
            </a:r>
            <a:br>
              <a:rPr lang="ru-RU" sz="1800" b="1" i="1" dirty="0" smtClean="0">
                <a:solidFill>
                  <a:schemeClr val="accent1">
                    <a:lumMod val="75000"/>
                  </a:schemeClr>
                </a:solidFill>
                <a:latin typeface="Times New Roman" panose="02020603050405020304" pitchFamily="18" charset="0"/>
                <a:cs typeface="Times New Roman" panose="02020603050405020304" pitchFamily="18" charset="0"/>
              </a:rPr>
            </a:br>
            <a:r>
              <a:rPr lang="ru-RU" sz="1800" b="1" i="1" dirty="0" smtClean="0">
                <a:solidFill>
                  <a:schemeClr val="accent1">
                    <a:lumMod val="75000"/>
                  </a:schemeClr>
                </a:solidFill>
                <a:latin typeface="Times New Roman" panose="02020603050405020304" pitchFamily="18" charset="0"/>
                <a:cs typeface="Times New Roman" panose="02020603050405020304" pitchFamily="18" charset="0"/>
              </a:rPr>
              <a:t/>
            </a:r>
            <a:br>
              <a:rPr lang="ru-RU" sz="1800" b="1" i="1" dirty="0" smtClean="0">
                <a:solidFill>
                  <a:schemeClr val="accent1">
                    <a:lumMod val="75000"/>
                  </a:schemeClr>
                </a:solidFill>
                <a:latin typeface="Times New Roman" panose="02020603050405020304" pitchFamily="18" charset="0"/>
                <a:cs typeface="Times New Roman" panose="02020603050405020304" pitchFamily="18" charset="0"/>
              </a:rPr>
            </a:br>
            <a:endParaRPr lang="ru-RU" sz="1800" b="1" i="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473486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11150</TotalTime>
  <Words>569</Words>
  <Application>Microsoft Office PowerPoint</Application>
  <PresentationFormat>Экран (4:3)</PresentationFormat>
  <Paragraphs>127</Paragraphs>
  <Slides>21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21</vt:i4>
      </vt:variant>
    </vt:vector>
  </HeadingPairs>
  <TitlesOfParts>
    <vt:vector size="27" baseType="lpstr">
      <vt:lpstr>Arial</vt:lpstr>
      <vt:lpstr>Arial Black</vt:lpstr>
      <vt:lpstr>Calibri</vt:lpstr>
      <vt:lpstr>Helvetica</vt:lpstr>
      <vt:lpstr>Times New Roman</vt:lpstr>
      <vt:lpstr>Тема Office</vt:lpstr>
      <vt:lpstr>Презентация PowerPoint</vt:lpstr>
      <vt:lpstr>Юридический факультет Югорского государственного университета был основан в 2004 году,  а с 1 сентября 2012 года  стал самостоятельной структурной единицей университета</vt:lpstr>
      <vt:lpstr>Директор Юридического института: к.ю.н., доцент Станислав Васильевич  Розенко  Контактные данные:  628012, Тюменская область, ХМАО-Югра,  г. Ханты-Мансийск, ул. Чехова, 16, корпус 4, кабинет 225 s_rozenko@ugrasu.ru  Телефон: +7 (3467) 377-000 (доб.393) </vt:lpstr>
      <vt:lpstr>Институт осуществляет обучение по направлениям подготовки:  40.03.01-Юриспруденция  (уровень бакалавриата)   40.04.01-Юриспруденция   (уровень магистратуры)   46.04.01 - История (уровень магистратуры)  40.06.01- Юриспруденция (аспирантура) </vt:lpstr>
      <vt:lpstr> По направлению подготовки  40.03.01- Юриспруденция обучение осуществляется в очной и очно-заочной формах, в соответствии с требованиями Федерального образовательного стандарта  высшего образования, утвержденного Приказом Минобрнауки РФ от 01.12.2016 года №1511 </vt:lpstr>
      <vt:lpstr>                                  Очная форма обучения Срок обучения: 4 года  Квалификация: бакалавр Профили: «Государственно-правовой» ,  «Уголовно-правовой» </vt:lpstr>
      <vt:lpstr>Очно-заочная форма обучения Срок обучения: 4 года 6 месяцев Квалификация: бакалавр Профиль: «Государственно-правовой»  Обучение предполагает посещение очных практических занятий по пятницам и субботам, дистанционные лекции и самостоятельную работу на портале  ЮГУ  «Электронный университет»  </vt:lpstr>
      <vt:lpstr>Структура учебного плана  1) Дисциплины, обязательные для всех профилей, в т.ч. дисциплины базовой части по ФГОС ВО: История государства и права России История государства и права зарубежных стран Теория государства и права Иностранный язык Иностранный язык в сфере юриспруденции Уголовное право Гражданское право Конституционное право  Муниципальное право Административное право Семейное право Жилищное право Налоговое право Финансовое право Трудовое право Право социального обеспечения Земельное право Экологическое право Международное право Международное частное право Основы юридического консультирования и другие.  </vt:lpstr>
      <vt:lpstr>    Структура учебного плана 2)Дисциплины специализации (на 3 и 4 курсе обучения):  Государственно-правовой профиль: Бюджетное право Актуальные проблемы административного права Юридическая техника Основы нормотворчества Правовые основы государственной и муниципальной службы Правовые основы государственного и муниципального контроля Судебное делопроизводство Актуальные проблемы законодательного процесса Конституционный судебный процесс  Уголовно-правовой профиль: Основы теории и практики квалификации преступлений Основы оперативно-розыскной и следственной деятельности Дифференцированные формы уголовного судопроизводства Уголовно-исполнительное право Международное уголовное право Судебная психиатрия Судебное делопроизводство Теория и практика доказывания в уголовном судопроизводстве Международно-правовые основы правоохранительной деятельности     </vt:lpstr>
      <vt:lpstr>Структура учебного плана 3)Практики: Учебная практика (2 курс) Производственная практика 1 (3 курс) Производственная практика 2 (4 курс) 4) Государственная итоговая аттестация Подготовка к сдаче государственного экзамена Сдача государственного экзамена  </vt:lpstr>
      <vt:lpstr>СТИПЕНДИИ </vt:lpstr>
      <vt:lpstr>Иногородним студентам предоставляется общежитие</vt:lpstr>
      <vt:lpstr>Контрольные цифры приема на 2020-2021 учебный год</vt:lpstr>
      <vt:lpstr>Презентация PowerPoint</vt:lpstr>
      <vt:lpstr>Презентация PowerPoint</vt:lpstr>
      <vt:lpstr>Презентация PowerPoint</vt:lpstr>
      <vt:lpstr>Презентация PowerPoint</vt:lpstr>
      <vt:lpstr>Презентация PowerPoint</vt:lpstr>
      <vt:lpstr>Группа Юридического института в социальной сети «Вконтакте» https://m.vk.com/uiugrasu</vt:lpstr>
      <vt:lpstr>Instagram Юридического института https://instagram.com/uiugrasu?igshid=d2hxz08t56n</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Югорский государственный университет</dc:title>
  <dc:creator>Регина</dc:creator>
  <cp:lastModifiedBy>ielie</cp:lastModifiedBy>
  <cp:revision>627</cp:revision>
  <dcterms:created xsi:type="dcterms:W3CDTF">2011-09-24T21:58:19Z</dcterms:created>
  <dcterms:modified xsi:type="dcterms:W3CDTF">2020-05-29T13:42:44Z</dcterms:modified>
</cp:coreProperties>
</file>